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
      <p:font typeface="Maven Pro"/>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44" Type="http://schemas.openxmlformats.org/officeDocument/2006/relationships/font" Target="fonts/MavenPro-bold.fntdata"/><Relationship Id="rId21" Type="http://schemas.openxmlformats.org/officeDocument/2006/relationships/slide" Target="slides/slide16.xml"/><Relationship Id="rId43" Type="http://schemas.openxmlformats.org/officeDocument/2006/relationships/font" Target="fonts/MavenPro-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073030ba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073030ba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model is appropriate because it allows us to find how much levitating force is being exerted on an object. When that levitating force and the gravitational force balance, we can find the largest specific weight of a levitating object.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384a70f5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384a70f5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384a70f5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384a70f5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073030b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073030b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384a70f5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384a70f5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384a70f5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384a70f5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384a70f5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384a70f5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384a70f5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384a70f5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384a70f5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384a70f5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07bf5c4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07bf5c4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Talk about how the apparatus will help us to determine the specific weight of a levitating object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384a70f5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384a70f5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definition of specific weight is an object’s weight on Earth per unit volume of material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Testable research question™ is “What is the largest specific weight of an object of set volume that can be levitated?”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384a70f5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384a70f5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384a70f5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384a70f5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384a70f5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384a70f5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384a70f5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384a70f5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384a70f5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384a70f5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384a70f5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384a70f5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384a70f5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384a70f5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Wave is made of high and low pressure that travels through air.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Areas of pressure correspond to displacement of air molecules from original position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waves can combine to constructively or destructively interfere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Standing waves are the real kicker for our theory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waves, red and blue, combine to the solid black wave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how in a standing wave the location of peak displacements don’t move through space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Red dots are nodes, and in between the red dots are antinodes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Nodes = low displacement, high pressure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Antinodes =oscillate between high and low pressure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384a70f5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384a70f5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place transducers in opposing pairs that create standing waves, as in 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many pairs of opposing transistors are arranged in a crescent or bowl shape, the center nodes created by each standing wave are all superimposed on one another.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This creates a focused central node, formed by the combination of all of the standing waves, as well as several nodes above and below the central node.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a more realistic model of the diagram before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Opposing transistors arranged in bowl shapes create many standing waves that combine to create several nodes (dark bands corresponding to small amplitudes) and antinodes (bright bands corresponding to large amplitudes). Objects (green and purple spheres) can be levitated in the nodes of the standing waves.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384a70f5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384a70f5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determine the largest specific weight of leviated object, we will be working with a model that relates the pressure to the force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our purposes, at least initially, we want to focus on the central node for simplicity.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equation above gives the pressure as a function of a locating vector r for a single transducer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equation incorporates the voltage applied to the transducers,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D(0) can be modeled as sinc = sinx/x</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u="sng">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073030ba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073030ba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rPr b="1" i="1" lang="en" u="sng">
                <a:solidFill>
                  <a:srgbClr val="1B212C"/>
                </a:solidFill>
                <a:highlight>
                  <a:srgbClr val="FFFF00"/>
                </a:highlight>
              </a:rPr>
              <a:t>We will get the total acoustic field generated by all the transducers by simply summing the individual fields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073030ba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073030ba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Gorkov potential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1961, L.P Gor’kov derived the lowest order force on a spherical particle in an acoustic field.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073030ba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073030ba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are writing matlab code to calculate these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think that this is appropriate to answer our question because it allows us to calculate and model a complex pressure field from just the voltage applied, and a few constants that depend on our particular set up (transducers, air, etc.) and from that pressure field, we can get our force, which will allow us to say what the largest specific weight of a set volume we can levitate.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384a70f5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384a70f5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hyperlink" Target="https://aip.scitation.org/doi/pdf/10.1063/1.498999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hyperlink" Target="https://www.instructables.com/Acoustic-Levitat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www.instructables.com/Acoustic-Levitator/" TargetMode="External"/><Relationship Id="rId5" Type="http://schemas.openxmlformats.org/officeDocument/2006/relationships/image" Target="../media/image23.png"/><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1ucasvb.tumblr.com/post/45792819532/standing-waves-aka-stationary-waves-standing#notes" TargetMode="External"/><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aip.scitation.org/doi/pdf/10.1063/1.498999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s://aip.scitation.org/doi/pdf/10.1063/1.498999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ip.scitation.org/doi/pdf/10.1063/1.4989995"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hyperlink" Target="https://aip.scitation.org/doi/pdf/10.1063/1.498999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hyperlink" Target="https://aip.scitation.org/doi/pdf/10.1063/1.498999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68750" y="701400"/>
            <a:ext cx="4785900" cy="20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40">
                <a:latin typeface="Maven Pro"/>
                <a:ea typeface="Maven Pro"/>
                <a:cs typeface="Maven Pro"/>
                <a:sym typeface="Maven Pro"/>
              </a:rPr>
              <a:t>Acoustic levitation using a TinyLev acoustic levitator</a:t>
            </a:r>
            <a:endParaRPr b="1" sz="3440">
              <a:latin typeface="Maven Pro"/>
              <a:ea typeface="Maven Pro"/>
              <a:cs typeface="Maven Pro"/>
              <a:sym typeface="Maven Pro"/>
            </a:endParaRPr>
          </a:p>
          <a:p>
            <a:pPr indent="0" lvl="0" marL="0" rtl="0" algn="l">
              <a:spcBef>
                <a:spcPts val="0"/>
              </a:spcBef>
              <a:spcAft>
                <a:spcPts val="0"/>
              </a:spcAft>
              <a:buSzPts val="990"/>
              <a:buNone/>
            </a:pPr>
            <a:r>
              <a:t/>
            </a:r>
            <a:endParaRPr sz="3600"/>
          </a:p>
        </p:txBody>
      </p:sp>
      <p:sp>
        <p:nvSpPr>
          <p:cNvPr id="135" name="Google Shape;135;p13"/>
          <p:cNvSpPr txBox="1"/>
          <p:nvPr>
            <p:ph idx="1" type="subTitle"/>
          </p:nvPr>
        </p:nvSpPr>
        <p:spPr>
          <a:xfrm>
            <a:off x="5083950" y="3390025"/>
            <a:ext cx="3470700" cy="10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00"/>
              <a:t>Progress Report 2</a:t>
            </a:r>
            <a:endParaRPr sz="1800"/>
          </a:p>
          <a:p>
            <a:pPr indent="0" lvl="0" marL="0" rtl="0" algn="l">
              <a:spcBef>
                <a:spcPts val="0"/>
              </a:spcBef>
              <a:spcAft>
                <a:spcPts val="0"/>
              </a:spcAft>
              <a:buNone/>
            </a:pPr>
            <a:r>
              <a:t/>
            </a:r>
            <a:endParaRPr sz="1600"/>
          </a:p>
          <a:p>
            <a:pPr indent="0" lvl="0" marL="0" rtl="0" algn="l">
              <a:spcBef>
                <a:spcPts val="0"/>
              </a:spcBef>
              <a:spcAft>
                <a:spcPts val="0"/>
              </a:spcAft>
              <a:buNone/>
            </a:pPr>
            <a:r>
              <a:rPr lang="en" sz="1600"/>
              <a:t>Dalton Ludington</a:t>
            </a:r>
            <a:endParaRPr sz="1600"/>
          </a:p>
          <a:p>
            <a:pPr indent="0" lvl="0" marL="0" rtl="0" algn="l">
              <a:spcBef>
                <a:spcPts val="0"/>
              </a:spcBef>
              <a:spcAft>
                <a:spcPts val="0"/>
              </a:spcAft>
              <a:buNone/>
            </a:pPr>
            <a:r>
              <a:rPr lang="en" sz="1600"/>
              <a:t>Daniel Opdahl</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2"/>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800"/>
              <a:t>Why This Model?</a:t>
            </a:r>
            <a:endParaRPr sz="2800"/>
          </a:p>
        </p:txBody>
      </p:sp>
      <p:pic>
        <p:nvPicPr>
          <p:cNvPr id="252" name="Google Shape;252;p22"/>
          <p:cNvPicPr preferRelativeResize="0"/>
          <p:nvPr/>
        </p:nvPicPr>
        <p:blipFill>
          <a:blip r:embed="rId3">
            <a:alphaModFix/>
          </a:blip>
          <a:stretch>
            <a:fillRect/>
          </a:stretch>
        </p:blipFill>
        <p:spPr>
          <a:xfrm>
            <a:off x="5062625" y="1042975"/>
            <a:ext cx="3619500" cy="3057525"/>
          </a:xfrm>
          <a:prstGeom prst="rect">
            <a:avLst/>
          </a:prstGeom>
          <a:noFill/>
          <a:ln>
            <a:noFill/>
          </a:ln>
        </p:spPr>
      </p:pic>
      <p:cxnSp>
        <p:nvCxnSpPr>
          <p:cNvPr id="253" name="Google Shape;253;p22"/>
          <p:cNvCxnSpPr/>
          <p:nvPr/>
        </p:nvCxnSpPr>
        <p:spPr>
          <a:xfrm flipH="1">
            <a:off x="6845575" y="2760475"/>
            <a:ext cx="7500" cy="621600"/>
          </a:xfrm>
          <a:prstGeom prst="straightConnector1">
            <a:avLst/>
          </a:prstGeom>
          <a:noFill/>
          <a:ln cap="flat" cmpd="sng" w="28575">
            <a:solidFill>
              <a:srgbClr val="FF0000"/>
            </a:solidFill>
            <a:prstDash val="solid"/>
            <a:round/>
            <a:headEnd len="med" w="med" type="none"/>
            <a:tailEnd len="med" w="med" type="triangle"/>
          </a:ln>
        </p:spPr>
      </p:cxnSp>
      <p:cxnSp>
        <p:nvCxnSpPr>
          <p:cNvPr id="254" name="Google Shape;254;p22"/>
          <p:cNvCxnSpPr/>
          <p:nvPr/>
        </p:nvCxnSpPr>
        <p:spPr>
          <a:xfrm flipH="1" rot="10800000">
            <a:off x="6860475" y="2212775"/>
            <a:ext cx="14700" cy="562500"/>
          </a:xfrm>
          <a:prstGeom prst="straightConnector1">
            <a:avLst/>
          </a:prstGeom>
          <a:noFill/>
          <a:ln cap="flat" cmpd="sng" w="28575">
            <a:solidFill>
              <a:srgbClr val="00FFFF"/>
            </a:solidFill>
            <a:prstDash val="solid"/>
            <a:round/>
            <a:headEnd len="med" w="med" type="none"/>
            <a:tailEnd len="med" w="med" type="triangle"/>
          </a:ln>
        </p:spPr>
      </p:cxnSp>
      <p:sp>
        <p:nvSpPr>
          <p:cNvPr id="255" name="Google Shape;25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MATLAB analysis</a:t>
            </a:r>
            <a:endParaRPr sz="2800"/>
          </a:p>
        </p:txBody>
      </p:sp>
      <p:sp>
        <p:nvSpPr>
          <p:cNvPr id="261" name="Google Shape;261;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Finding the complex pressure</a:t>
            </a:r>
            <a:endParaRPr sz="2000"/>
          </a:p>
          <a:p>
            <a:pPr indent="-355600" lvl="0" marL="457200" rtl="0" algn="l">
              <a:spcBef>
                <a:spcPts val="0"/>
              </a:spcBef>
              <a:spcAft>
                <a:spcPts val="0"/>
              </a:spcAft>
              <a:buSzPts val="2000"/>
              <a:buChar char="●"/>
            </a:pPr>
            <a:r>
              <a:rPr lang="en" sz="2000"/>
              <a:t>Taking the partial derivatives of complex pressure</a:t>
            </a:r>
            <a:endParaRPr sz="2000"/>
          </a:p>
          <a:p>
            <a:pPr indent="-355600" lvl="0" marL="457200" rtl="0" algn="l">
              <a:spcBef>
                <a:spcPts val="0"/>
              </a:spcBef>
              <a:spcAft>
                <a:spcPts val="0"/>
              </a:spcAft>
              <a:buSzPts val="2000"/>
              <a:buChar char="●"/>
            </a:pPr>
            <a:r>
              <a:rPr lang="en" sz="2000"/>
              <a:t>Calculating</a:t>
            </a:r>
            <a:r>
              <a:rPr lang="en" sz="2000"/>
              <a:t> the Gork’ov potential</a:t>
            </a:r>
            <a:endParaRPr sz="2000"/>
          </a:p>
          <a:p>
            <a:pPr indent="-355600" lvl="0" marL="457200" rtl="0" algn="l">
              <a:spcBef>
                <a:spcPts val="0"/>
              </a:spcBef>
              <a:spcAft>
                <a:spcPts val="0"/>
              </a:spcAft>
              <a:buSzPts val="2000"/>
              <a:buChar char="●"/>
            </a:pPr>
            <a:r>
              <a:rPr lang="en" sz="2000"/>
              <a:t>Taking the gradient to get the force</a:t>
            </a:r>
            <a:endParaRPr sz="2000"/>
          </a:p>
          <a:p>
            <a:pPr indent="-355600" lvl="0" marL="457200" rtl="0" algn="l">
              <a:spcBef>
                <a:spcPts val="0"/>
              </a:spcBef>
              <a:spcAft>
                <a:spcPts val="0"/>
              </a:spcAft>
              <a:buSzPts val="2000"/>
              <a:buChar char="●"/>
            </a:pPr>
            <a:r>
              <a:rPr lang="en" sz="2000"/>
              <a:t>Most calculations done by hand, then put in script</a:t>
            </a:r>
            <a:endParaRPr sz="2000"/>
          </a:p>
        </p:txBody>
      </p:sp>
      <p:sp>
        <p:nvSpPr>
          <p:cNvPr id="262" name="Google Shape;26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Transducer testing</a:t>
            </a:r>
            <a:endParaRPr sz="2800"/>
          </a:p>
        </p:txBody>
      </p:sp>
      <p:pic>
        <p:nvPicPr>
          <p:cNvPr id="268" name="Google Shape;268;p24"/>
          <p:cNvPicPr preferRelativeResize="0"/>
          <p:nvPr/>
        </p:nvPicPr>
        <p:blipFill>
          <a:blip r:embed="rId3">
            <a:alphaModFix/>
          </a:blip>
          <a:stretch>
            <a:fillRect/>
          </a:stretch>
        </p:blipFill>
        <p:spPr>
          <a:xfrm>
            <a:off x="2053963" y="1137650"/>
            <a:ext cx="5525976" cy="3693575"/>
          </a:xfrm>
          <a:prstGeom prst="rect">
            <a:avLst/>
          </a:prstGeom>
          <a:noFill/>
          <a:ln>
            <a:noFill/>
          </a:ln>
        </p:spPr>
      </p:pic>
      <p:sp>
        <p:nvSpPr>
          <p:cNvPr id="269" name="Google Shape;26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Transducer testing</a:t>
            </a:r>
            <a:endParaRPr sz="2800"/>
          </a:p>
        </p:txBody>
      </p:sp>
      <p:pic>
        <p:nvPicPr>
          <p:cNvPr id="275" name="Google Shape;275;p25"/>
          <p:cNvPicPr preferRelativeResize="0"/>
          <p:nvPr/>
        </p:nvPicPr>
        <p:blipFill>
          <a:blip r:embed="rId3">
            <a:alphaModFix/>
          </a:blip>
          <a:stretch>
            <a:fillRect/>
          </a:stretch>
        </p:blipFill>
        <p:spPr>
          <a:xfrm>
            <a:off x="2134652" y="1137650"/>
            <a:ext cx="4874701" cy="3657224"/>
          </a:xfrm>
          <a:prstGeom prst="rect">
            <a:avLst/>
          </a:prstGeom>
          <a:noFill/>
          <a:ln>
            <a:noFill/>
          </a:ln>
        </p:spPr>
      </p:pic>
      <p:sp>
        <p:nvSpPr>
          <p:cNvPr id="276" name="Google Shape;27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1211450" y="454325"/>
            <a:ext cx="5053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Assumption testing</a:t>
            </a:r>
            <a:endParaRPr sz="2800"/>
          </a:p>
        </p:txBody>
      </p:sp>
      <p:pic>
        <p:nvPicPr>
          <p:cNvPr id="282" name="Google Shape;282;p26"/>
          <p:cNvPicPr preferRelativeResize="0"/>
          <p:nvPr/>
        </p:nvPicPr>
        <p:blipFill>
          <a:blip r:embed="rId3">
            <a:alphaModFix/>
          </a:blip>
          <a:stretch>
            <a:fillRect/>
          </a:stretch>
        </p:blipFill>
        <p:spPr>
          <a:xfrm>
            <a:off x="2260350" y="1085475"/>
            <a:ext cx="5113200" cy="3834900"/>
          </a:xfrm>
          <a:prstGeom prst="rect">
            <a:avLst/>
          </a:prstGeom>
          <a:noFill/>
          <a:ln>
            <a:noFill/>
          </a:ln>
        </p:spPr>
      </p:pic>
      <p:sp>
        <p:nvSpPr>
          <p:cNvPr id="283" name="Google Shape;28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Assumption testing</a:t>
            </a:r>
            <a:endParaRPr sz="2800"/>
          </a:p>
        </p:txBody>
      </p:sp>
      <p:pic>
        <p:nvPicPr>
          <p:cNvPr id="289" name="Google Shape;289;p27"/>
          <p:cNvPicPr preferRelativeResize="0"/>
          <p:nvPr/>
        </p:nvPicPr>
        <p:blipFill>
          <a:blip r:embed="rId3">
            <a:alphaModFix/>
          </a:blip>
          <a:stretch>
            <a:fillRect/>
          </a:stretch>
        </p:blipFill>
        <p:spPr>
          <a:xfrm>
            <a:off x="1948038" y="1014750"/>
            <a:ext cx="5247925" cy="3935950"/>
          </a:xfrm>
          <a:prstGeom prst="rect">
            <a:avLst/>
          </a:prstGeom>
          <a:noFill/>
          <a:ln>
            <a:noFill/>
          </a:ln>
        </p:spPr>
      </p:pic>
      <p:sp>
        <p:nvSpPr>
          <p:cNvPr id="290" name="Google Shape;29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Transducer testing</a:t>
            </a:r>
            <a:endParaRPr sz="2800"/>
          </a:p>
        </p:txBody>
      </p:sp>
      <p:pic>
        <p:nvPicPr>
          <p:cNvPr id="296" name="Google Shape;296;p28"/>
          <p:cNvPicPr preferRelativeResize="0"/>
          <p:nvPr/>
        </p:nvPicPr>
        <p:blipFill>
          <a:blip r:embed="rId3">
            <a:alphaModFix/>
          </a:blip>
          <a:stretch>
            <a:fillRect/>
          </a:stretch>
        </p:blipFill>
        <p:spPr>
          <a:xfrm>
            <a:off x="2217113" y="1121650"/>
            <a:ext cx="5199676" cy="3899750"/>
          </a:xfrm>
          <a:prstGeom prst="rect">
            <a:avLst/>
          </a:prstGeom>
          <a:noFill/>
          <a:ln>
            <a:noFill/>
          </a:ln>
        </p:spPr>
      </p:pic>
      <p:sp>
        <p:nvSpPr>
          <p:cNvPr id="297" name="Google Shape;29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Levitator components</a:t>
            </a:r>
            <a:endParaRPr sz="2800"/>
          </a:p>
        </p:txBody>
      </p:sp>
      <p:pic>
        <p:nvPicPr>
          <p:cNvPr id="303" name="Google Shape;303;p29"/>
          <p:cNvPicPr preferRelativeResize="0"/>
          <p:nvPr/>
        </p:nvPicPr>
        <p:blipFill>
          <a:blip r:embed="rId3">
            <a:alphaModFix/>
          </a:blip>
          <a:stretch>
            <a:fillRect/>
          </a:stretch>
        </p:blipFill>
        <p:spPr>
          <a:xfrm>
            <a:off x="2292575" y="1436200"/>
            <a:ext cx="4558850" cy="3495124"/>
          </a:xfrm>
          <a:prstGeom prst="rect">
            <a:avLst/>
          </a:prstGeom>
          <a:noFill/>
          <a:ln>
            <a:noFill/>
          </a:ln>
        </p:spPr>
      </p:pic>
      <p:sp>
        <p:nvSpPr>
          <p:cNvPr id="304" name="Google Shape;30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Whole levitator apparatus</a:t>
            </a:r>
            <a:endParaRPr sz="2800"/>
          </a:p>
        </p:txBody>
      </p:sp>
      <p:pic>
        <p:nvPicPr>
          <p:cNvPr id="310" name="Google Shape;310;p30"/>
          <p:cNvPicPr preferRelativeResize="0"/>
          <p:nvPr/>
        </p:nvPicPr>
        <p:blipFill>
          <a:blip r:embed="rId3">
            <a:alphaModFix/>
          </a:blip>
          <a:stretch>
            <a:fillRect/>
          </a:stretch>
        </p:blipFill>
        <p:spPr>
          <a:xfrm>
            <a:off x="2187600" y="1225150"/>
            <a:ext cx="4768799" cy="3695225"/>
          </a:xfrm>
          <a:prstGeom prst="rect">
            <a:avLst/>
          </a:prstGeom>
          <a:noFill/>
          <a:ln>
            <a:noFill/>
          </a:ln>
        </p:spPr>
      </p:pic>
      <p:sp>
        <p:nvSpPr>
          <p:cNvPr id="311" name="Google Shape;311;p30"/>
          <p:cNvSpPr txBox="1"/>
          <p:nvPr/>
        </p:nvSpPr>
        <p:spPr>
          <a:xfrm>
            <a:off x="7346400" y="2851575"/>
            <a:ext cx="15054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4">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312" name="Google Shape;31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Levitator apparatus schematic</a:t>
            </a:r>
            <a:endParaRPr/>
          </a:p>
        </p:txBody>
      </p:sp>
      <p:pic>
        <p:nvPicPr>
          <p:cNvPr id="318" name="Google Shape;318;p31"/>
          <p:cNvPicPr preferRelativeResize="0"/>
          <p:nvPr/>
        </p:nvPicPr>
        <p:blipFill>
          <a:blip r:embed="rId3">
            <a:alphaModFix/>
          </a:blip>
          <a:stretch>
            <a:fillRect/>
          </a:stretch>
        </p:blipFill>
        <p:spPr>
          <a:xfrm>
            <a:off x="1656200" y="1307850"/>
            <a:ext cx="5831598" cy="3530850"/>
          </a:xfrm>
          <a:prstGeom prst="rect">
            <a:avLst/>
          </a:prstGeom>
          <a:noFill/>
          <a:ln>
            <a:noFill/>
          </a:ln>
        </p:spPr>
      </p:pic>
      <p:sp>
        <p:nvSpPr>
          <p:cNvPr id="319" name="Google Shape;319;p31"/>
          <p:cNvSpPr txBox="1"/>
          <p:nvPr/>
        </p:nvSpPr>
        <p:spPr>
          <a:xfrm>
            <a:off x="7788200" y="1696250"/>
            <a:ext cx="10398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Acoustic Levitator. </a:t>
            </a:r>
            <a:r>
              <a:rPr lang="en" sz="1200">
                <a:solidFill>
                  <a:schemeClr val="lt1"/>
                </a:solidFill>
                <a:latin typeface="Cambria"/>
                <a:ea typeface="Cambria"/>
                <a:cs typeface="Cambria"/>
                <a:sym typeface="Cambria"/>
              </a:rPr>
              <a:t>UpnaLab. Instructables.  August 14, 2017. </a:t>
            </a:r>
            <a:r>
              <a:rPr lang="en" sz="1200" u="sng">
                <a:solidFill>
                  <a:schemeClr val="lt1"/>
                </a:solidFill>
                <a:latin typeface="Cambria"/>
                <a:ea typeface="Cambria"/>
                <a:cs typeface="Cambria"/>
                <a:sym typeface="Cambria"/>
                <a:hlinkClick r:id="rId4">
                  <a:extLst>
                    <a:ext uri="{A12FA001-AC4F-418D-AE19-62706E023703}">
                      <ahyp:hlinkClr val="tx"/>
                    </a:ext>
                  </a:extLst>
                </a:hlinkClick>
              </a:rPr>
              <a:t>https://www.instructables.com/Acoustic-Levitator/</a:t>
            </a:r>
            <a:r>
              <a:rPr lang="en" sz="1200">
                <a:solidFill>
                  <a:schemeClr val="lt1"/>
                </a:solidFill>
                <a:latin typeface="Cambria"/>
                <a:ea typeface="Cambria"/>
                <a:cs typeface="Cambria"/>
                <a:sym typeface="Cambria"/>
              </a:rPr>
              <a:t> </a:t>
            </a:r>
            <a:endParaRPr sz="1600">
              <a:solidFill>
                <a:schemeClr val="lt1"/>
              </a:solidFill>
              <a:latin typeface="Lato"/>
              <a:ea typeface="Lato"/>
              <a:cs typeface="Lato"/>
              <a:sym typeface="Lato"/>
            </a:endParaRPr>
          </a:p>
        </p:txBody>
      </p:sp>
      <p:sp>
        <p:nvSpPr>
          <p:cNvPr id="320" name="Google Shape;32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Goal</a:t>
            </a:r>
            <a:endParaRPr sz="3000"/>
          </a:p>
        </p:txBody>
      </p:sp>
      <p:sp>
        <p:nvSpPr>
          <p:cNvPr id="141" name="Google Shape;141;p14"/>
          <p:cNvSpPr txBox="1"/>
          <p:nvPr>
            <p:ph idx="1" type="body"/>
          </p:nvPr>
        </p:nvSpPr>
        <p:spPr>
          <a:xfrm>
            <a:off x="1292250" y="2038350"/>
            <a:ext cx="6559500" cy="13560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rPr lang="en" sz="2400"/>
              <a:t>To determine what the largest specific weight of an object of set volume that can be levitated is?</a:t>
            </a:r>
            <a:endParaRPr/>
          </a:p>
        </p:txBody>
      </p:sp>
      <p:sp>
        <p:nvSpPr>
          <p:cNvPr id="142" name="Google Shape;14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Construction so far</a:t>
            </a:r>
            <a:endParaRPr sz="2800"/>
          </a:p>
        </p:txBody>
      </p:sp>
      <p:pic>
        <p:nvPicPr>
          <p:cNvPr id="326" name="Google Shape;326;p32"/>
          <p:cNvPicPr preferRelativeResize="0"/>
          <p:nvPr/>
        </p:nvPicPr>
        <p:blipFill>
          <a:blip r:embed="rId3">
            <a:alphaModFix/>
          </a:blip>
          <a:stretch>
            <a:fillRect/>
          </a:stretch>
        </p:blipFill>
        <p:spPr>
          <a:xfrm>
            <a:off x="1795600" y="1147532"/>
            <a:ext cx="2776401" cy="3701842"/>
          </a:xfrm>
          <a:prstGeom prst="rect">
            <a:avLst/>
          </a:prstGeom>
          <a:noFill/>
          <a:ln>
            <a:noFill/>
          </a:ln>
        </p:spPr>
      </p:pic>
      <p:pic>
        <p:nvPicPr>
          <p:cNvPr id="327" name="Google Shape;327;p32"/>
          <p:cNvPicPr preferRelativeResize="0"/>
          <p:nvPr/>
        </p:nvPicPr>
        <p:blipFill>
          <a:blip r:embed="rId4">
            <a:alphaModFix/>
          </a:blip>
          <a:stretch>
            <a:fillRect/>
          </a:stretch>
        </p:blipFill>
        <p:spPr>
          <a:xfrm>
            <a:off x="4571997" y="1147525"/>
            <a:ext cx="2776401" cy="3701852"/>
          </a:xfrm>
          <a:prstGeom prst="rect">
            <a:avLst/>
          </a:prstGeom>
          <a:noFill/>
          <a:ln>
            <a:noFill/>
          </a:ln>
        </p:spPr>
      </p:pic>
      <p:sp>
        <p:nvSpPr>
          <p:cNvPr id="328" name="Google Shape;32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Construction so far</a:t>
            </a:r>
            <a:endParaRPr sz="2800"/>
          </a:p>
        </p:txBody>
      </p:sp>
      <p:pic>
        <p:nvPicPr>
          <p:cNvPr id="334" name="Google Shape;334;p33"/>
          <p:cNvPicPr preferRelativeResize="0"/>
          <p:nvPr/>
        </p:nvPicPr>
        <p:blipFill rotWithShape="1">
          <a:blip r:embed="rId3">
            <a:alphaModFix/>
          </a:blip>
          <a:srcRect b="-11811" l="0" r="0" t="23401"/>
          <a:stretch/>
        </p:blipFill>
        <p:spPr>
          <a:xfrm>
            <a:off x="3186488" y="1304240"/>
            <a:ext cx="3260924" cy="3437824"/>
          </a:xfrm>
          <a:prstGeom prst="rect">
            <a:avLst/>
          </a:prstGeom>
          <a:noFill/>
          <a:ln>
            <a:noFill/>
          </a:ln>
        </p:spPr>
      </p:pic>
      <p:sp>
        <p:nvSpPr>
          <p:cNvPr id="335" name="Google Shape;33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Next steps in construction</a:t>
            </a:r>
            <a:endParaRPr sz="2800"/>
          </a:p>
        </p:txBody>
      </p:sp>
      <p:pic>
        <p:nvPicPr>
          <p:cNvPr id="341" name="Google Shape;341;p34"/>
          <p:cNvPicPr preferRelativeResize="0"/>
          <p:nvPr/>
        </p:nvPicPr>
        <p:blipFill>
          <a:blip r:embed="rId3">
            <a:alphaModFix/>
          </a:blip>
          <a:stretch>
            <a:fillRect/>
          </a:stretch>
        </p:blipFill>
        <p:spPr>
          <a:xfrm>
            <a:off x="231500" y="1497425"/>
            <a:ext cx="2873900" cy="2969425"/>
          </a:xfrm>
          <a:prstGeom prst="rect">
            <a:avLst/>
          </a:prstGeom>
          <a:noFill/>
          <a:ln>
            <a:noFill/>
          </a:ln>
        </p:spPr>
      </p:pic>
      <p:sp>
        <p:nvSpPr>
          <p:cNvPr id="342" name="Google Shape;342;p34"/>
          <p:cNvSpPr txBox="1"/>
          <p:nvPr/>
        </p:nvSpPr>
        <p:spPr>
          <a:xfrm>
            <a:off x="869875" y="4507725"/>
            <a:ext cx="7775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Acoustic Levitator. </a:t>
            </a:r>
            <a:r>
              <a:rPr lang="en" sz="1200">
                <a:solidFill>
                  <a:schemeClr val="lt1"/>
                </a:solidFill>
                <a:latin typeface="Cambria"/>
                <a:ea typeface="Cambria"/>
                <a:cs typeface="Cambria"/>
                <a:sym typeface="Cambria"/>
              </a:rPr>
              <a:t>UpnaLab. Instructables.  August 14, 2017. </a:t>
            </a:r>
            <a:r>
              <a:rPr lang="en" sz="1200" u="sng">
                <a:solidFill>
                  <a:schemeClr val="lt1"/>
                </a:solidFill>
                <a:latin typeface="Cambria"/>
                <a:ea typeface="Cambria"/>
                <a:cs typeface="Cambria"/>
                <a:sym typeface="Cambria"/>
                <a:hlinkClick r:id="rId4">
                  <a:extLst>
                    <a:ext uri="{A12FA001-AC4F-418D-AE19-62706E023703}">
                      <ahyp:hlinkClr val="tx"/>
                    </a:ext>
                  </a:extLst>
                </a:hlinkClick>
              </a:rPr>
              <a:t>https://www.instructables.com/Acoustic-Levitator/</a:t>
            </a:r>
            <a:r>
              <a:rPr lang="en" sz="1200">
                <a:solidFill>
                  <a:schemeClr val="lt1"/>
                </a:solidFill>
                <a:latin typeface="Cambria"/>
                <a:ea typeface="Cambria"/>
                <a:cs typeface="Cambria"/>
                <a:sym typeface="Cambria"/>
              </a:rPr>
              <a:t> </a:t>
            </a:r>
            <a:endParaRPr>
              <a:solidFill>
                <a:schemeClr val="lt1"/>
              </a:solidFill>
              <a:latin typeface="Cambria"/>
              <a:ea typeface="Cambria"/>
              <a:cs typeface="Cambria"/>
              <a:sym typeface="Cambria"/>
            </a:endParaRPr>
          </a:p>
        </p:txBody>
      </p:sp>
      <p:pic>
        <p:nvPicPr>
          <p:cNvPr id="343" name="Google Shape;343;p34"/>
          <p:cNvPicPr preferRelativeResize="0"/>
          <p:nvPr/>
        </p:nvPicPr>
        <p:blipFill>
          <a:blip r:embed="rId5">
            <a:alphaModFix/>
          </a:blip>
          <a:stretch>
            <a:fillRect/>
          </a:stretch>
        </p:blipFill>
        <p:spPr>
          <a:xfrm>
            <a:off x="6384850" y="1497425"/>
            <a:ext cx="2569633" cy="2895075"/>
          </a:xfrm>
          <a:prstGeom prst="rect">
            <a:avLst/>
          </a:prstGeom>
          <a:noFill/>
          <a:ln>
            <a:noFill/>
          </a:ln>
        </p:spPr>
      </p:pic>
      <p:pic>
        <p:nvPicPr>
          <p:cNvPr id="344" name="Google Shape;344;p34"/>
          <p:cNvPicPr preferRelativeResize="0"/>
          <p:nvPr/>
        </p:nvPicPr>
        <p:blipFill rotWithShape="1">
          <a:blip r:embed="rId6">
            <a:alphaModFix/>
          </a:blip>
          <a:srcRect b="0" l="10195" r="17135" t="0"/>
          <a:stretch/>
        </p:blipFill>
        <p:spPr>
          <a:xfrm>
            <a:off x="3130950" y="1674838"/>
            <a:ext cx="3228350" cy="2540250"/>
          </a:xfrm>
          <a:prstGeom prst="rect">
            <a:avLst/>
          </a:prstGeom>
          <a:noFill/>
          <a:ln>
            <a:noFill/>
          </a:ln>
        </p:spPr>
      </p:pic>
      <p:sp>
        <p:nvSpPr>
          <p:cNvPr id="345" name="Google Shape;34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Challenges</a:t>
            </a:r>
            <a:endParaRPr sz="2800"/>
          </a:p>
        </p:txBody>
      </p:sp>
      <p:sp>
        <p:nvSpPr>
          <p:cNvPr id="351" name="Google Shape;351;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Past</a:t>
            </a:r>
            <a:endParaRPr sz="1800"/>
          </a:p>
          <a:p>
            <a:pPr indent="-330200" lvl="1" marL="914400" rtl="0" algn="l">
              <a:spcBef>
                <a:spcPts val="0"/>
              </a:spcBef>
              <a:spcAft>
                <a:spcPts val="0"/>
              </a:spcAft>
              <a:buSzPts val="1600"/>
              <a:buChar char="○"/>
            </a:pPr>
            <a:r>
              <a:rPr lang="en" sz="1600"/>
              <a:t>Only testing transducers when it is quiet in the lab</a:t>
            </a:r>
            <a:endParaRPr sz="1600"/>
          </a:p>
          <a:p>
            <a:pPr indent="-330200" lvl="1" marL="914400" rtl="0" algn="l">
              <a:spcBef>
                <a:spcPts val="0"/>
              </a:spcBef>
              <a:spcAft>
                <a:spcPts val="0"/>
              </a:spcAft>
              <a:buSzPts val="1600"/>
              <a:buChar char="○"/>
            </a:pPr>
            <a:r>
              <a:rPr lang="en" sz="1600"/>
              <a:t>Testing polarity of transducers</a:t>
            </a:r>
            <a:endParaRPr sz="1600"/>
          </a:p>
          <a:p>
            <a:pPr indent="-330200" lvl="1" marL="914400" rtl="0" algn="l">
              <a:spcBef>
                <a:spcPts val="0"/>
              </a:spcBef>
              <a:spcAft>
                <a:spcPts val="0"/>
              </a:spcAft>
              <a:buSzPts val="1600"/>
              <a:buChar char="○"/>
            </a:pPr>
            <a:r>
              <a:rPr lang="en" sz="1600"/>
              <a:t>Taking the partial derivatives</a:t>
            </a:r>
            <a:endParaRPr sz="1600"/>
          </a:p>
          <a:p>
            <a:pPr indent="-342900" lvl="0" marL="457200" rtl="0" algn="l">
              <a:spcBef>
                <a:spcPts val="0"/>
              </a:spcBef>
              <a:spcAft>
                <a:spcPts val="0"/>
              </a:spcAft>
              <a:buSzPts val="1800"/>
              <a:buChar char="●"/>
            </a:pPr>
            <a:r>
              <a:rPr lang="en" sz="1800"/>
              <a:t>Future</a:t>
            </a:r>
            <a:endParaRPr sz="1800"/>
          </a:p>
          <a:p>
            <a:pPr indent="-330200" lvl="1" marL="914400" rtl="0" algn="l">
              <a:spcBef>
                <a:spcPts val="0"/>
              </a:spcBef>
              <a:spcAft>
                <a:spcPts val="0"/>
              </a:spcAft>
              <a:buSzPts val="1600"/>
              <a:buChar char="○"/>
            </a:pPr>
            <a:r>
              <a:rPr lang="en" sz="1600"/>
              <a:t>Soldering the thin wires that connect transducers carefully </a:t>
            </a:r>
            <a:endParaRPr sz="1600"/>
          </a:p>
          <a:p>
            <a:pPr indent="-330200" lvl="1" marL="914400" rtl="0" algn="l">
              <a:spcBef>
                <a:spcPts val="0"/>
              </a:spcBef>
              <a:spcAft>
                <a:spcPts val="0"/>
              </a:spcAft>
              <a:buSzPts val="1600"/>
              <a:buChar char="○"/>
            </a:pPr>
            <a:r>
              <a:rPr lang="en" sz="1600"/>
              <a:t>Taking the gradient of the Gork’ov potential</a:t>
            </a:r>
            <a:endParaRPr sz="1600"/>
          </a:p>
        </p:txBody>
      </p:sp>
      <p:sp>
        <p:nvSpPr>
          <p:cNvPr id="352" name="Google Shape;35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Summary</a:t>
            </a:r>
            <a:endParaRPr sz="2800"/>
          </a:p>
        </p:txBody>
      </p:sp>
      <p:sp>
        <p:nvSpPr>
          <p:cNvPr id="358" name="Google Shape;358;p36"/>
          <p:cNvSpPr txBox="1"/>
          <p:nvPr/>
        </p:nvSpPr>
        <p:spPr>
          <a:xfrm>
            <a:off x="1303800" y="1440900"/>
            <a:ext cx="7030500" cy="31371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Goal: To determine what is the largest specific weight of an object of set volume that can be levitated?</a:t>
            </a:r>
            <a:endParaRPr sz="1600">
              <a:solidFill>
                <a:srgbClr val="FFFFFF"/>
              </a:solidFill>
              <a:latin typeface="Nunito"/>
              <a:ea typeface="Nunito"/>
              <a:cs typeface="Nunito"/>
              <a:sym typeface="Nunito"/>
            </a:endParaRPr>
          </a:p>
          <a:p>
            <a:pPr indent="-330200" lvl="0" marL="457200" rtl="0" algn="l">
              <a:lnSpc>
                <a:spcPct val="115000"/>
              </a:lnSpc>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Standing wave and acoustic levitation review</a:t>
            </a:r>
            <a:endParaRPr sz="1600">
              <a:solidFill>
                <a:srgbClr val="FFFFFF"/>
              </a:solidFill>
              <a:latin typeface="Nunito"/>
              <a:ea typeface="Nunito"/>
              <a:cs typeface="Nunito"/>
              <a:sym typeface="Nunito"/>
            </a:endParaRPr>
          </a:p>
          <a:p>
            <a:pPr indent="-330200" lvl="0" marL="457200" rtl="0" algn="l">
              <a:lnSpc>
                <a:spcPct val="115000"/>
              </a:lnSpc>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Determining the force using the complex pressure and Gork’ov potential</a:t>
            </a:r>
            <a:endParaRPr sz="1600">
              <a:solidFill>
                <a:srgbClr val="FFFFFF"/>
              </a:solidFill>
              <a:latin typeface="Nunito"/>
              <a:ea typeface="Nunito"/>
              <a:cs typeface="Nunito"/>
              <a:sym typeface="Nunito"/>
            </a:endParaRPr>
          </a:p>
          <a:p>
            <a:pPr indent="-330200" lvl="0" marL="457200" rtl="0" algn="l">
              <a:lnSpc>
                <a:spcPct val="115000"/>
              </a:lnSpc>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How we are building a MATLAB script to model levitation</a:t>
            </a:r>
            <a:endParaRPr sz="1600">
              <a:solidFill>
                <a:srgbClr val="FFFFFF"/>
              </a:solidFill>
              <a:latin typeface="Nunito"/>
              <a:ea typeface="Nunito"/>
              <a:cs typeface="Nunito"/>
              <a:sym typeface="Nunito"/>
            </a:endParaRPr>
          </a:p>
          <a:p>
            <a:pPr indent="-330200" lvl="0" marL="457200" rtl="0" algn="l">
              <a:lnSpc>
                <a:spcPct val="115000"/>
              </a:lnSpc>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Transducer testing: necessity, setup, assumptions</a:t>
            </a:r>
            <a:endParaRPr sz="1600">
              <a:solidFill>
                <a:srgbClr val="FFFFFF"/>
              </a:solidFill>
              <a:latin typeface="Nunito"/>
              <a:ea typeface="Nunito"/>
              <a:cs typeface="Nunito"/>
              <a:sym typeface="Nunito"/>
            </a:endParaRPr>
          </a:p>
          <a:p>
            <a:pPr indent="-330200" lvl="0" marL="457200" rtl="0" algn="l">
              <a:lnSpc>
                <a:spcPct val="115000"/>
              </a:lnSpc>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Testing our assumption about the transducers</a:t>
            </a:r>
            <a:endParaRPr sz="1600">
              <a:solidFill>
                <a:srgbClr val="FFFFFF"/>
              </a:solidFill>
              <a:latin typeface="Nunito"/>
              <a:ea typeface="Nunito"/>
              <a:cs typeface="Nunito"/>
              <a:sym typeface="Nunito"/>
            </a:endParaRPr>
          </a:p>
          <a:p>
            <a:pPr indent="-330200" lvl="0" marL="457200" rtl="0" algn="l">
              <a:lnSpc>
                <a:spcPct val="115000"/>
              </a:lnSpc>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How we’re building</a:t>
            </a:r>
            <a:endParaRPr sz="1600">
              <a:solidFill>
                <a:srgbClr val="FFFFFF"/>
              </a:solidFill>
              <a:latin typeface="Nunito"/>
              <a:ea typeface="Nunito"/>
              <a:cs typeface="Nunito"/>
              <a:sym typeface="Nunito"/>
            </a:endParaRPr>
          </a:p>
          <a:p>
            <a:pPr indent="-330200" lvl="0" marL="457200" rtl="0" algn="l">
              <a:lnSpc>
                <a:spcPct val="115000"/>
              </a:lnSpc>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Challenge with transducers, mathematics, and soldering</a:t>
            </a:r>
            <a:endParaRPr sz="1600">
              <a:solidFill>
                <a:srgbClr val="FFFFFF"/>
              </a:solidFill>
              <a:latin typeface="Nunito"/>
              <a:ea typeface="Nunito"/>
              <a:cs typeface="Nunito"/>
              <a:sym typeface="Nunito"/>
            </a:endParaRPr>
          </a:p>
        </p:txBody>
      </p:sp>
      <p:sp>
        <p:nvSpPr>
          <p:cNvPr id="359" name="Google Shape;35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600"/>
              <a:t>Questions?</a:t>
            </a:r>
            <a:endParaRPr sz="3600"/>
          </a:p>
        </p:txBody>
      </p:sp>
      <p:sp>
        <p:nvSpPr>
          <p:cNvPr id="365" name="Google Shape;36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Standing wave review</a:t>
            </a:r>
            <a:endParaRPr sz="2800"/>
          </a:p>
        </p:txBody>
      </p:sp>
      <p:sp>
        <p:nvSpPr>
          <p:cNvPr id="148" name="Google Shape;148;p15"/>
          <p:cNvSpPr txBox="1"/>
          <p:nvPr>
            <p:ph idx="1" type="body"/>
          </p:nvPr>
        </p:nvSpPr>
        <p:spPr>
          <a:xfrm>
            <a:off x="1297500" y="3799525"/>
            <a:ext cx="7038900" cy="679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000">
                <a:latin typeface="Nunito"/>
                <a:ea typeface="Nunito"/>
                <a:cs typeface="Nunito"/>
                <a:sym typeface="Nunito"/>
              </a:rPr>
              <a:t>1ucasvb’s lab. “Standing waves (aka stationary waves)” 19 Mar 2013, 20:40, </a:t>
            </a:r>
            <a:r>
              <a:rPr lang="en" sz="1000" u="sng">
                <a:latin typeface="Nunito"/>
                <a:ea typeface="Nunito"/>
                <a:cs typeface="Nunito"/>
                <a:sym typeface="Nunito"/>
                <a:hlinkClick r:id="rId3"/>
              </a:rPr>
              <a:t>https://1ucasvb.tumblr.com/post/45792819532/standing-waves-aka-stationary-waves-standing#notes</a:t>
            </a:r>
            <a:r>
              <a:rPr lang="en" sz="1000">
                <a:latin typeface="Nunito"/>
                <a:ea typeface="Nunito"/>
                <a:cs typeface="Nunito"/>
                <a:sym typeface="Nunito"/>
              </a:rPr>
              <a:t> </a:t>
            </a:r>
            <a:endParaRPr sz="1000">
              <a:latin typeface="Nunito"/>
              <a:ea typeface="Nunito"/>
              <a:cs typeface="Nunito"/>
              <a:sym typeface="Nunito"/>
            </a:endParaRPr>
          </a:p>
          <a:p>
            <a:pPr indent="0" lvl="0" marL="0" rtl="0" algn="l">
              <a:spcBef>
                <a:spcPts val="0"/>
              </a:spcBef>
              <a:spcAft>
                <a:spcPts val="1200"/>
              </a:spcAft>
              <a:buNone/>
            </a:pPr>
            <a:r>
              <a:t/>
            </a:r>
            <a:endParaRPr/>
          </a:p>
        </p:txBody>
      </p:sp>
      <p:pic>
        <p:nvPicPr>
          <p:cNvPr id="149" name="Google Shape;149;p15"/>
          <p:cNvPicPr preferRelativeResize="0"/>
          <p:nvPr/>
        </p:nvPicPr>
        <p:blipFill>
          <a:blip r:embed="rId4">
            <a:alphaModFix/>
          </a:blip>
          <a:stretch>
            <a:fillRect/>
          </a:stretch>
        </p:blipFill>
        <p:spPr>
          <a:xfrm>
            <a:off x="1297500" y="1307855"/>
            <a:ext cx="6791575" cy="2268375"/>
          </a:xfrm>
          <a:prstGeom prst="rect">
            <a:avLst/>
          </a:prstGeom>
          <a:noFill/>
          <a:ln>
            <a:noFill/>
          </a:ln>
        </p:spPr>
      </p:pic>
      <p:sp>
        <p:nvSpPr>
          <p:cNvPr id="150" name="Google Shape;15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Acoustic levitation</a:t>
            </a:r>
            <a:endParaRPr sz="2800"/>
          </a:p>
        </p:txBody>
      </p:sp>
      <p:pic>
        <p:nvPicPr>
          <p:cNvPr id="156" name="Google Shape;156;p16"/>
          <p:cNvPicPr preferRelativeResize="0"/>
          <p:nvPr/>
        </p:nvPicPr>
        <p:blipFill>
          <a:blip r:embed="rId3">
            <a:alphaModFix/>
          </a:blip>
          <a:stretch>
            <a:fillRect/>
          </a:stretch>
        </p:blipFill>
        <p:spPr>
          <a:xfrm>
            <a:off x="488125" y="1503250"/>
            <a:ext cx="3685275" cy="3060850"/>
          </a:xfrm>
          <a:prstGeom prst="rect">
            <a:avLst/>
          </a:prstGeom>
          <a:noFill/>
          <a:ln>
            <a:noFill/>
          </a:ln>
        </p:spPr>
      </p:pic>
      <p:pic>
        <p:nvPicPr>
          <p:cNvPr id="157" name="Google Shape;157;p16"/>
          <p:cNvPicPr preferRelativeResize="0"/>
          <p:nvPr/>
        </p:nvPicPr>
        <p:blipFill>
          <a:blip r:embed="rId4">
            <a:alphaModFix/>
          </a:blip>
          <a:stretch>
            <a:fillRect/>
          </a:stretch>
        </p:blipFill>
        <p:spPr>
          <a:xfrm>
            <a:off x="4965026" y="828623"/>
            <a:ext cx="2517900" cy="4081025"/>
          </a:xfrm>
          <a:prstGeom prst="rect">
            <a:avLst/>
          </a:prstGeom>
          <a:noFill/>
          <a:ln>
            <a:noFill/>
          </a:ln>
        </p:spPr>
      </p:pic>
      <p:sp>
        <p:nvSpPr>
          <p:cNvPr id="158" name="Google Shape;158;p16"/>
          <p:cNvSpPr txBox="1"/>
          <p:nvPr/>
        </p:nvSpPr>
        <p:spPr>
          <a:xfrm>
            <a:off x="7760725" y="2244175"/>
            <a:ext cx="11415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5">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159" name="Google Shape;15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p:nvPr/>
        </p:nvSpPr>
        <p:spPr>
          <a:xfrm>
            <a:off x="1309925" y="1709575"/>
            <a:ext cx="6922800" cy="12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Determining the Pressure</a:t>
            </a:r>
            <a:endParaRPr sz="2800"/>
          </a:p>
        </p:txBody>
      </p:sp>
      <p:sp>
        <p:nvSpPr>
          <p:cNvPr id="166" name="Google Shape;166;p17"/>
          <p:cNvSpPr txBox="1"/>
          <p:nvPr/>
        </p:nvSpPr>
        <p:spPr>
          <a:xfrm>
            <a:off x="144250" y="337102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Amplitude constant</a:t>
            </a:r>
            <a:endParaRPr>
              <a:solidFill>
                <a:schemeClr val="lt1"/>
              </a:solidFill>
              <a:latin typeface="Nunito"/>
              <a:ea typeface="Nunito"/>
              <a:cs typeface="Nunito"/>
              <a:sym typeface="Nunito"/>
            </a:endParaRPr>
          </a:p>
        </p:txBody>
      </p:sp>
      <p:sp>
        <p:nvSpPr>
          <p:cNvPr id="167" name="Google Shape;167;p17"/>
          <p:cNvSpPr txBox="1"/>
          <p:nvPr/>
        </p:nvSpPr>
        <p:spPr>
          <a:xfrm>
            <a:off x="1631725" y="380757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Peak-to-peak amplitude</a:t>
            </a:r>
            <a:endParaRPr>
              <a:solidFill>
                <a:schemeClr val="lt1"/>
              </a:solidFill>
              <a:latin typeface="Nunito"/>
              <a:ea typeface="Nunito"/>
              <a:cs typeface="Nunito"/>
              <a:sym typeface="Nunito"/>
            </a:endParaRPr>
          </a:p>
        </p:txBody>
      </p:sp>
      <p:sp>
        <p:nvSpPr>
          <p:cNvPr id="168" name="Google Shape;168;p17"/>
          <p:cNvSpPr txBox="1"/>
          <p:nvPr/>
        </p:nvSpPr>
        <p:spPr>
          <a:xfrm>
            <a:off x="6434475" y="119767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Far-field directivity function</a:t>
            </a:r>
            <a:endParaRPr>
              <a:solidFill>
                <a:schemeClr val="lt1"/>
              </a:solidFill>
              <a:latin typeface="Nunito"/>
              <a:ea typeface="Nunito"/>
              <a:cs typeface="Nunito"/>
              <a:sym typeface="Nunito"/>
            </a:endParaRPr>
          </a:p>
        </p:txBody>
      </p:sp>
      <p:sp>
        <p:nvSpPr>
          <p:cNvPr id="169" name="Google Shape;169;p17"/>
          <p:cNvSpPr txBox="1"/>
          <p:nvPr/>
        </p:nvSpPr>
        <p:spPr>
          <a:xfrm>
            <a:off x="3760000" y="3415400"/>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Propagation distance</a:t>
            </a:r>
            <a:endParaRPr>
              <a:solidFill>
                <a:schemeClr val="lt1"/>
              </a:solidFill>
              <a:latin typeface="Nunito"/>
              <a:ea typeface="Nunito"/>
              <a:cs typeface="Nunito"/>
              <a:sym typeface="Nunito"/>
            </a:endParaRPr>
          </a:p>
        </p:txBody>
      </p:sp>
      <p:sp>
        <p:nvSpPr>
          <p:cNvPr id="170" name="Google Shape;170;p17"/>
          <p:cNvSpPr txBox="1"/>
          <p:nvPr/>
        </p:nvSpPr>
        <p:spPr>
          <a:xfrm>
            <a:off x="7375750" y="337102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Wavenumber</a:t>
            </a:r>
            <a:endParaRPr>
              <a:solidFill>
                <a:schemeClr val="lt1"/>
              </a:solidFill>
              <a:latin typeface="Nunito"/>
              <a:ea typeface="Nunito"/>
              <a:cs typeface="Nunito"/>
              <a:sym typeface="Nunito"/>
            </a:endParaRPr>
          </a:p>
        </p:txBody>
      </p:sp>
      <p:sp>
        <p:nvSpPr>
          <p:cNvPr id="171" name="Google Shape;171;p17"/>
          <p:cNvSpPr txBox="1"/>
          <p:nvPr/>
        </p:nvSpPr>
        <p:spPr>
          <a:xfrm>
            <a:off x="5478600" y="3839363"/>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Emitting phase of source</a:t>
            </a:r>
            <a:endParaRPr>
              <a:solidFill>
                <a:schemeClr val="lt1"/>
              </a:solidFill>
              <a:latin typeface="Nunito"/>
              <a:ea typeface="Nunito"/>
              <a:cs typeface="Nunito"/>
              <a:sym typeface="Nunito"/>
            </a:endParaRPr>
          </a:p>
        </p:txBody>
      </p:sp>
      <p:cxnSp>
        <p:nvCxnSpPr>
          <p:cNvPr id="172" name="Google Shape;172;p17"/>
          <p:cNvCxnSpPr/>
          <p:nvPr/>
        </p:nvCxnSpPr>
        <p:spPr>
          <a:xfrm flipH="1" rot="10800000">
            <a:off x="1024025" y="2826900"/>
            <a:ext cx="2177700" cy="605700"/>
          </a:xfrm>
          <a:prstGeom prst="straightConnector1">
            <a:avLst/>
          </a:prstGeom>
          <a:noFill/>
          <a:ln cap="flat" cmpd="sng" w="9525">
            <a:solidFill>
              <a:srgbClr val="FF0000"/>
            </a:solidFill>
            <a:prstDash val="solid"/>
            <a:round/>
            <a:headEnd len="med" w="med" type="none"/>
            <a:tailEnd len="med" w="med" type="triangle"/>
          </a:ln>
        </p:spPr>
      </p:cxnSp>
      <p:cxnSp>
        <p:nvCxnSpPr>
          <p:cNvPr id="173" name="Google Shape;173;p17"/>
          <p:cNvCxnSpPr/>
          <p:nvPr/>
        </p:nvCxnSpPr>
        <p:spPr>
          <a:xfrm flipH="1" rot="10800000">
            <a:off x="2639350" y="2826975"/>
            <a:ext cx="1225800" cy="1023900"/>
          </a:xfrm>
          <a:prstGeom prst="straightConnector1">
            <a:avLst/>
          </a:prstGeom>
          <a:noFill/>
          <a:ln cap="flat" cmpd="sng" w="9525">
            <a:solidFill>
              <a:srgbClr val="FF0000"/>
            </a:solidFill>
            <a:prstDash val="solid"/>
            <a:round/>
            <a:headEnd len="med" w="med" type="none"/>
            <a:tailEnd len="med" w="med" type="triangle"/>
          </a:ln>
        </p:spPr>
      </p:cxnSp>
      <p:cxnSp>
        <p:nvCxnSpPr>
          <p:cNvPr id="174" name="Google Shape;174;p17"/>
          <p:cNvCxnSpPr/>
          <p:nvPr/>
        </p:nvCxnSpPr>
        <p:spPr>
          <a:xfrm flipH="1" rot="10800000">
            <a:off x="4701800" y="3129675"/>
            <a:ext cx="418200" cy="346200"/>
          </a:xfrm>
          <a:prstGeom prst="straightConnector1">
            <a:avLst/>
          </a:prstGeom>
          <a:noFill/>
          <a:ln cap="flat" cmpd="sng" w="9525">
            <a:solidFill>
              <a:srgbClr val="FF0000"/>
            </a:solidFill>
            <a:prstDash val="solid"/>
            <a:round/>
            <a:headEnd len="med" w="med" type="none"/>
            <a:tailEnd len="med" w="med" type="triangle"/>
          </a:ln>
        </p:spPr>
      </p:cxnSp>
      <p:cxnSp>
        <p:nvCxnSpPr>
          <p:cNvPr id="175" name="Google Shape;175;p17"/>
          <p:cNvCxnSpPr/>
          <p:nvPr/>
        </p:nvCxnSpPr>
        <p:spPr>
          <a:xfrm flipH="1" rot="10800000">
            <a:off x="6432525" y="2682700"/>
            <a:ext cx="548100" cy="1197000"/>
          </a:xfrm>
          <a:prstGeom prst="straightConnector1">
            <a:avLst/>
          </a:prstGeom>
          <a:noFill/>
          <a:ln cap="flat" cmpd="sng" w="9525">
            <a:solidFill>
              <a:srgbClr val="FF0000"/>
            </a:solidFill>
            <a:prstDash val="solid"/>
            <a:round/>
            <a:headEnd len="med" w="med" type="none"/>
            <a:tailEnd len="med" w="med" type="triangle"/>
          </a:ln>
        </p:spPr>
      </p:cxnSp>
      <p:cxnSp>
        <p:nvCxnSpPr>
          <p:cNvPr id="176" name="Google Shape;176;p17"/>
          <p:cNvCxnSpPr/>
          <p:nvPr/>
        </p:nvCxnSpPr>
        <p:spPr>
          <a:xfrm rot="10800000">
            <a:off x="7745075" y="2567350"/>
            <a:ext cx="245100" cy="836400"/>
          </a:xfrm>
          <a:prstGeom prst="straightConnector1">
            <a:avLst/>
          </a:prstGeom>
          <a:noFill/>
          <a:ln cap="flat" cmpd="sng" w="9525">
            <a:solidFill>
              <a:srgbClr val="FF0000"/>
            </a:solidFill>
            <a:prstDash val="solid"/>
            <a:round/>
            <a:headEnd len="med" w="med" type="none"/>
            <a:tailEnd len="med" w="med" type="triangle"/>
          </a:ln>
        </p:spPr>
      </p:cxnSp>
      <p:cxnSp>
        <p:nvCxnSpPr>
          <p:cNvPr id="177" name="Google Shape;177;p17"/>
          <p:cNvCxnSpPr/>
          <p:nvPr/>
        </p:nvCxnSpPr>
        <p:spPr>
          <a:xfrm flipH="1">
            <a:off x="5942225" y="1572075"/>
            <a:ext cx="1572000" cy="230700"/>
          </a:xfrm>
          <a:prstGeom prst="straightConnector1">
            <a:avLst/>
          </a:prstGeom>
          <a:noFill/>
          <a:ln cap="flat" cmpd="sng" w="9525">
            <a:solidFill>
              <a:srgbClr val="FF0000"/>
            </a:solidFill>
            <a:prstDash val="solid"/>
            <a:round/>
            <a:headEnd len="med" w="med" type="none"/>
            <a:tailEnd len="med" w="med" type="triangle"/>
          </a:ln>
        </p:spPr>
      </p:cxnSp>
      <p:pic>
        <p:nvPicPr>
          <p:cNvPr descr="&lt;math xmlns=&quot;http://www.w3.org/1998/Math/MathML&quot;&gt;&lt;mi&gt;P&lt;/mi&gt;&lt;mfenced&gt;&lt;mi&gt;r&lt;/mi&gt;&lt;/mfenced&gt;&lt;mo&gt;=&lt;/mo&gt;&lt;msub&gt;&lt;mi&gt;P&lt;/mi&gt;&lt;mn&gt;0&lt;/mn&gt;&lt;/msub&gt;&lt;msub&gt;&lt;mi&gt;V&lt;/mi&gt;&lt;mrow&gt;&lt;mi&gt;p&lt;/mi&gt;&lt;mi&gt;p&lt;/mi&gt;&lt;/mrow&gt;&lt;/msub&gt;&lt;mfrac&gt;&lt;mrow&gt;&lt;msub&gt;&lt;mi&gt;D&lt;/mi&gt;&lt;mi&gt;f&lt;/mi&gt;&lt;/msub&gt;&lt;mfenced&gt;&lt;mi&gt;&amp;#x3B8;&lt;/mi&gt;&lt;/mfenced&gt;&lt;/mrow&gt;&lt;mi&gt;d&lt;/mi&gt;&lt;/mfrac&gt;&lt;msup&gt;&lt;mi&gt;e&lt;/mi&gt;&lt;mrow&gt;&lt;mi&gt;i&lt;/mi&gt;&lt;mfenced&gt;&lt;mrow&gt;&lt;mi&gt;&amp;#x3C6;&lt;/mi&gt;&lt;mo&gt;+&lt;/mo&gt;&lt;mi&gt;k&lt;/mi&gt;&lt;mi&gt;d&lt;/mi&gt;&lt;/mrow&gt;&lt;/mfenced&gt;&lt;/mrow&gt;&lt;/msup&gt;&lt;/math&gt;" id="178" name="Google Shape;178;p17" title="P open parentheses r close parentheses equals P subscript 0 V subscript p p end subscript fraction numerator D subscript f open parentheses theta close parentheses over denominator d end fraction e to the power of i open parentheses phi plus k d close parentheses end exponent"/>
          <p:cNvPicPr preferRelativeResize="0"/>
          <p:nvPr/>
        </p:nvPicPr>
        <p:blipFill>
          <a:blip r:embed="rId3">
            <a:alphaModFix/>
          </a:blip>
          <a:stretch>
            <a:fillRect/>
          </a:stretch>
        </p:blipFill>
        <p:spPr>
          <a:xfrm>
            <a:off x="1303800" y="1714225"/>
            <a:ext cx="6928817" cy="1278712"/>
          </a:xfrm>
          <a:prstGeom prst="rect">
            <a:avLst/>
          </a:prstGeom>
          <a:noFill/>
          <a:ln>
            <a:noFill/>
          </a:ln>
        </p:spPr>
      </p:pic>
      <p:sp>
        <p:nvSpPr>
          <p:cNvPr id="179" name="Google Shape;179;p17"/>
          <p:cNvSpPr txBox="1"/>
          <p:nvPr/>
        </p:nvSpPr>
        <p:spPr>
          <a:xfrm>
            <a:off x="344125" y="4373225"/>
            <a:ext cx="7888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(Additional Resources).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4">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180" name="Google Shape;180;p17"/>
          <p:cNvSpPr txBox="1"/>
          <p:nvPr/>
        </p:nvSpPr>
        <p:spPr>
          <a:xfrm>
            <a:off x="0" y="2937850"/>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Locating vector</a:t>
            </a:r>
            <a:endParaRPr>
              <a:solidFill>
                <a:schemeClr val="lt1"/>
              </a:solidFill>
              <a:latin typeface="Nunito"/>
              <a:ea typeface="Nunito"/>
              <a:cs typeface="Nunito"/>
              <a:sym typeface="Nunito"/>
            </a:endParaRPr>
          </a:p>
        </p:txBody>
      </p:sp>
      <p:cxnSp>
        <p:nvCxnSpPr>
          <p:cNvPr id="181" name="Google Shape;181;p17"/>
          <p:cNvCxnSpPr/>
          <p:nvPr/>
        </p:nvCxnSpPr>
        <p:spPr>
          <a:xfrm flipH="1" rot="10800000">
            <a:off x="846975" y="2679275"/>
            <a:ext cx="1140900" cy="311100"/>
          </a:xfrm>
          <a:prstGeom prst="straightConnector1">
            <a:avLst/>
          </a:prstGeom>
          <a:noFill/>
          <a:ln cap="flat" cmpd="sng" w="9525">
            <a:solidFill>
              <a:srgbClr val="FF0000"/>
            </a:solidFill>
            <a:prstDash val="solid"/>
            <a:round/>
            <a:headEnd len="med" w="med" type="none"/>
            <a:tailEnd len="med" w="med" type="triangle"/>
          </a:ln>
        </p:spPr>
      </p:cxnSp>
      <p:sp>
        <p:nvSpPr>
          <p:cNvPr id="182" name="Google Shape;18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p:nvPr/>
        </p:nvSpPr>
        <p:spPr>
          <a:xfrm>
            <a:off x="1850175" y="1607550"/>
            <a:ext cx="5115900" cy="152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Summing the Pressures</a:t>
            </a:r>
            <a:endParaRPr/>
          </a:p>
        </p:txBody>
      </p:sp>
      <p:cxnSp>
        <p:nvCxnSpPr>
          <p:cNvPr id="189" name="Google Shape;189;p18"/>
          <p:cNvCxnSpPr/>
          <p:nvPr/>
        </p:nvCxnSpPr>
        <p:spPr>
          <a:xfrm rot="10800000">
            <a:off x="6309300" y="2817425"/>
            <a:ext cx="656700" cy="938100"/>
          </a:xfrm>
          <a:prstGeom prst="straightConnector1">
            <a:avLst/>
          </a:prstGeom>
          <a:noFill/>
          <a:ln cap="flat" cmpd="sng" w="9525">
            <a:solidFill>
              <a:srgbClr val="FF0000"/>
            </a:solidFill>
            <a:prstDash val="solid"/>
            <a:round/>
            <a:headEnd len="med" w="med" type="none"/>
            <a:tailEnd len="med" w="med" type="triangle"/>
          </a:ln>
        </p:spPr>
      </p:cxnSp>
      <p:cxnSp>
        <p:nvCxnSpPr>
          <p:cNvPr id="190" name="Google Shape;190;p18"/>
          <p:cNvCxnSpPr/>
          <p:nvPr/>
        </p:nvCxnSpPr>
        <p:spPr>
          <a:xfrm flipH="1">
            <a:off x="5168400" y="1088525"/>
            <a:ext cx="1188000" cy="605400"/>
          </a:xfrm>
          <a:prstGeom prst="straightConnector1">
            <a:avLst/>
          </a:prstGeom>
          <a:noFill/>
          <a:ln cap="flat" cmpd="sng" w="9525">
            <a:solidFill>
              <a:srgbClr val="FF0000"/>
            </a:solidFill>
            <a:prstDash val="solid"/>
            <a:round/>
            <a:headEnd len="med" w="med" type="none"/>
            <a:tailEnd len="med" w="med" type="triangle"/>
          </a:ln>
        </p:spPr>
      </p:cxnSp>
      <p:cxnSp>
        <p:nvCxnSpPr>
          <p:cNvPr id="191" name="Google Shape;191;p18"/>
          <p:cNvCxnSpPr/>
          <p:nvPr/>
        </p:nvCxnSpPr>
        <p:spPr>
          <a:xfrm flipH="1" rot="10800000">
            <a:off x="2165400" y="2775425"/>
            <a:ext cx="261900" cy="903900"/>
          </a:xfrm>
          <a:prstGeom prst="straightConnector1">
            <a:avLst/>
          </a:prstGeom>
          <a:noFill/>
          <a:ln cap="flat" cmpd="sng" w="9525">
            <a:solidFill>
              <a:srgbClr val="FF0000"/>
            </a:solidFill>
            <a:prstDash val="solid"/>
            <a:round/>
            <a:headEnd len="med" w="med" type="none"/>
            <a:tailEnd len="med" w="med" type="triangle"/>
          </a:ln>
        </p:spPr>
      </p:cxnSp>
      <p:sp>
        <p:nvSpPr>
          <p:cNvPr id="192" name="Google Shape;192;p18"/>
          <p:cNvSpPr txBox="1"/>
          <p:nvPr/>
        </p:nvSpPr>
        <p:spPr>
          <a:xfrm>
            <a:off x="1936800" y="3605300"/>
            <a:ext cx="22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Total acoustic field</a:t>
            </a:r>
            <a:endParaRPr>
              <a:solidFill>
                <a:schemeClr val="lt1"/>
              </a:solidFill>
              <a:latin typeface="Nunito"/>
              <a:ea typeface="Nunito"/>
              <a:cs typeface="Nunito"/>
              <a:sym typeface="Nunito"/>
            </a:endParaRPr>
          </a:p>
        </p:txBody>
      </p:sp>
      <p:sp>
        <p:nvSpPr>
          <p:cNvPr id="193" name="Google Shape;193;p18"/>
          <p:cNvSpPr txBox="1"/>
          <p:nvPr/>
        </p:nvSpPr>
        <p:spPr>
          <a:xfrm>
            <a:off x="6280200" y="3681500"/>
            <a:ext cx="22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Individual</a:t>
            </a:r>
            <a:r>
              <a:rPr lang="en">
                <a:solidFill>
                  <a:schemeClr val="lt1"/>
                </a:solidFill>
                <a:latin typeface="Nunito"/>
                <a:ea typeface="Nunito"/>
                <a:cs typeface="Nunito"/>
                <a:sym typeface="Nunito"/>
              </a:rPr>
              <a:t> acoustic field</a:t>
            </a:r>
            <a:endParaRPr>
              <a:solidFill>
                <a:schemeClr val="lt1"/>
              </a:solidFill>
              <a:latin typeface="Nunito"/>
              <a:ea typeface="Nunito"/>
              <a:cs typeface="Nunito"/>
              <a:sym typeface="Nunito"/>
            </a:endParaRPr>
          </a:p>
        </p:txBody>
      </p:sp>
      <p:sp>
        <p:nvSpPr>
          <p:cNvPr id="194" name="Google Shape;194;p18"/>
          <p:cNvSpPr txBox="1"/>
          <p:nvPr/>
        </p:nvSpPr>
        <p:spPr>
          <a:xfrm>
            <a:off x="5746800" y="557300"/>
            <a:ext cx="226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Number of individual transducers (for us, N=72)</a:t>
            </a:r>
            <a:endParaRPr>
              <a:solidFill>
                <a:schemeClr val="lt1"/>
              </a:solidFill>
              <a:latin typeface="Nunito"/>
              <a:ea typeface="Nunito"/>
              <a:cs typeface="Nunito"/>
              <a:sym typeface="Nunito"/>
            </a:endParaRPr>
          </a:p>
        </p:txBody>
      </p:sp>
      <p:sp>
        <p:nvSpPr>
          <p:cNvPr id="195" name="Google Shape;195;p18"/>
          <p:cNvSpPr txBox="1"/>
          <p:nvPr/>
        </p:nvSpPr>
        <p:spPr>
          <a:xfrm>
            <a:off x="916500" y="4480950"/>
            <a:ext cx="7536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(Additional Resources).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3">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pic>
        <p:nvPicPr>
          <p:cNvPr descr="&lt;math xmlns=&quot;http://www.w3.org/1998/Math/MathML&quot;&gt;&lt;mi&gt;p&lt;/mi&gt;&lt;mo&gt;=&lt;/mo&gt;&lt;mstyle displaystyle=&quot;false&quot;&gt;&lt;munderover&gt;&lt;mo&gt;&amp;#x2211;&lt;/mo&gt;&lt;mrow&gt;&lt;mi&gt;j&lt;/mi&gt;&lt;mo&gt;=&lt;/mo&gt;&lt;mn&gt;1&lt;/mn&gt;&lt;/mrow&gt;&lt;mi&gt;N&lt;/mi&gt;&lt;/munderover&gt;&lt;/mstyle&gt;&lt;msub&gt;&lt;mi&gt;P&lt;/mi&gt;&lt;mi&gt;j&lt;/mi&gt;&lt;/msub&gt;&lt;/math&gt;" id="196" name="Google Shape;196;p18" title="p equals begin inline style sum from j equals 1 to N of end style P subscript j"/>
          <p:cNvPicPr preferRelativeResize="0"/>
          <p:nvPr/>
        </p:nvPicPr>
        <p:blipFill>
          <a:blip r:embed="rId4">
            <a:alphaModFix/>
          </a:blip>
          <a:stretch>
            <a:fillRect/>
          </a:stretch>
        </p:blipFill>
        <p:spPr>
          <a:xfrm>
            <a:off x="2381450" y="1712825"/>
            <a:ext cx="4012775" cy="1352550"/>
          </a:xfrm>
          <a:prstGeom prst="rect">
            <a:avLst/>
          </a:prstGeom>
          <a:noFill/>
          <a:ln>
            <a:noFill/>
          </a:ln>
        </p:spPr>
      </p:pic>
      <p:sp>
        <p:nvSpPr>
          <p:cNvPr id="197" name="Google Shape;19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9"/>
          <p:cNvSpPr/>
          <p:nvPr/>
        </p:nvSpPr>
        <p:spPr>
          <a:xfrm>
            <a:off x="510650" y="2094400"/>
            <a:ext cx="3812700" cy="85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Determining the Force</a:t>
            </a:r>
            <a:endParaRPr/>
          </a:p>
        </p:txBody>
      </p:sp>
      <p:pic>
        <p:nvPicPr>
          <p:cNvPr id="204" name="Google Shape;204;p19"/>
          <p:cNvPicPr preferRelativeResize="0"/>
          <p:nvPr/>
        </p:nvPicPr>
        <p:blipFill>
          <a:blip r:embed="rId3">
            <a:alphaModFix/>
          </a:blip>
          <a:stretch>
            <a:fillRect/>
          </a:stretch>
        </p:blipFill>
        <p:spPr>
          <a:xfrm>
            <a:off x="4714800" y="1597863"/>
            <a:ext cx="3619500" cy="3057525"/>
          </a:xfrm>
          <a:prstGeom prst="rect">
            <a:avLst/>
          </a:prstGeom>
          <a:noFill/>
          <a:ln>
            <a:noFill/>
          </a:ln>
        </p:spPr>
      </p:pic>
      <p:pic>
        <p:nvPicPr>
          <p:cNvPr descr="&lt;math xmlns=&quot;http://www.w3.org/1998/Math/MathML&quot;&gt;&lt;mi mathvariant=&quot;bold-italic&quot;&gt;F&lt;/mi&gt;&lt;mo mathvariant=&quot;bold&quot;&gt;=&lt;/mo&gt;&lt;mo mathvariant=&quot;bold&quot;&gt;-&lt;/mo&gt;&lt;mo mathvariant=&quot;bold&quot;&gt;&amp;#x2207;&lt;/mo&gt;&lt;mi mathvariant=&quot;bold-italic&quot;&gt;U&lt;/mi&gt;&lt;/math&gt;" id="205" name="Google Shape;205;p19" title="bold italic F bold equals bold minus bold nabla bold italic U"/>
          <p:cNvPicPr preferRelativeResize="0"/>
          <p:nvPr/>
        </p:nvPicPr>
        <p:blipFill>
          <a:blip r:embed="rId4">
            <a:alphaModFix/>
          </a:blip>
          <a:stretch>
            <a:fillRect/>
          </a:stretch>
        </p:blipFill>
        <p:spPr>
          <a:xfrm>
            <a:off x="489000" y="2273463"/>
            <a:ext cx="3812800" cy="556375"/>
          </a:xfrm>
          <a:prstGeom prst="rect">
            <a:avLst/>
          </a:prstGeom>
          <a:noFill/>
          <a:ln>
            <a:noFill/>
          </a:ln>
        </p:spPr>
      </p:pic>
      <p:sp>
        <p:nvSpPr>
          <p:cNvPr id="206" name="Google Shape;206;p19"/>
          <p:cNvSpPr txBox="1"/>
          <p:nvPr/>
        </p:nvSpPr>
        <p:spPr>
          <a:xfrm>
            <a:off x="2769000" y="3579600"/>
            <a:ext cx="18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Gork’ov potential</a:t>
            </a:r>
            <a:endParaRPr>
              <a:solidFill>
                <a:schemeClr val="lt1"/>
              </a:solidFill>
              <a:latin typeface="Nunito"/>
              <a:ea typeface="Nunito"/>
              <a:cs typeface="Nunito"/>
              <a:sym typeface="Nunito"/>
            </a:endParaRPr>
          </a:p>
        </p:txBody>
      </p:sp>
      <p:cxnSp>
        <p:nvCxnSpPr>
          <p:cNvPr id="207" name="Google Shape;207;p19"/>
          <p:cNvCxnSpPr>
            <a:stCxn id="206" idx="0"/>
          </p:cNvCxnSpPr>
          <p:nvPr/>
        </p:nvCxnSpPr>
        <p:spPr>
          <a:xfrm flipH="1" rot="10800000">
            <a:off x="3670500" y="2946600"/>
            <a:ext cx="153000" cy="633000"/>
          </a:xfrm>
          <a:prstGeom prst="straightConnector1">
            <a:avLst/>
          </a:prstGeom>
          <a:noFill/>
          <a:ln cap="flat" cmpd="sng" w="9525">
            <a:solidFill>
              <a:srgbClr val="FF0000"/>
            </a:solidFill>
            <a:prstDash val="solid"/>
            <a:round/>
            <a:headEnd len="med" w="med" type="none"/>
            <a:tailEnd len="med" w="med" type="triangle"/>
          </a:ln>
        </p:spPr>
      </p:cxnSp>
      <p:sp>
        <p:nvSpPr>
          <p:cNvPr id="208" name="Google Shape;208;p19"/>
          <p:cNvSpPr txBox="1"/>
          <p:nvPr/>
        </p:nvSpPr>
        <p:spPr>
          <a:xfrm>
            <a:off x="489000" y="3529088"/>
            <a:ext cx="79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Force</a:t>
            </a:r>
            <a:endParaRPr>
              <a:solidFill>
                <a:schemeClr val="lt1"/>
              </a:solidFill>
              <a:latin typeface="Nunito"/>
              <a:ea typeface="Nunito"/>
              <a:cs typeface="Nunito"/>
              <a:sym typeface="Nunito"/>
            </a:endParaRPr>
          </a:p>
        </p:txBody>
      </p:sp>
      <p:cxnSp>
        <p:nvCxnSpPr>
          <p:cNvPr id="209" name="Google Shape;209;p19"/>
          <p:cNvCxnSpPr>
            <a:stCxn id="208" idx="0"/>
          </p:cNvCxnSpPr>
          <p:nvPr/>
        </p:nvCxnSpPr>
        <p:spPr>
          <a:xfrm rot="10800000">
            <a:off x="765750" y="2896088"/>
            <a:ext cx="122400" cy="633000"/>
          </a:xfrm>
          <a:prstGeom prst="straightConnector1">
            <a:avLst/>
          </a:prstGeom>
          <a:noFill/>
          <a:ln cap="flat" cmpd="sng" w="9525">
            <a:solidFill>
              <a:srgbClr val="FF0000"/>
            </a:solidFill>
            <a:prstDash val="solid"/>
            <a:round/>
            <a:headEnd len="med" w="med" type="none"/>
            <a:tailEnd len="med" w="med" type="triangle"/>
          </a:ln>
        </p:spPr>
      </p:cxnSp>
      <p:sp>
        <p:nvSpPr>
          <p:cNvPr id="210" name="Google Shape;210;p19"/>
          <p:cNvSpPr txBox="1"/>
          <p:nvPr/>
        </p:nvSpPr>
        <p:spPr>
          <a:xfrm>
            <a:off x="217850" y="4244150"/>
            <a:ext cx="4355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5">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211" name="Google Shape;21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p:nvPr/>
        </p:nvSpPr>
        <p:spPr>
          <a:xfrm>
            <a:off x="503250" y="2793200"/>
            <a:ext cx="81777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533650" y="1391325"/>
            <a:ext cx="8097000" cy="80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Gork’ov Potential</a:t>
            </a:r>
            <a:endParaRPr/>
          </a:p>
        </p:txBody>
      </p:sp>
      <p:pic>
        <p:nvPicPr>
          <p:cNvPr descr="&lt;math xmlns=&quot;http://www.w3.org/1998/Math/MathML&quot;&gt;&lt;mi&gt;U&lt;/mi&gt;&lt;mo&gt;=&lt;/mo&gt;&lt;mn&gt;2&lt;/mn&gt;&lt;msub&gt;&lt;mi&gt;K&lt;/mi&gt;&lt;mn&gt;1&lt;/mn&gt;&lt;/msub&gt;&lt;mfenced&gt;&lt;msup&gt;&lt;mfenced open=&quot;|&quot; close=&quot;|&quot;&gt;&lt;mi&gt;p&lt;/mi&gt;&lt;/mfenced&gt;&lt;mn&gt;2&lt;/mn&gt;&lt;/msup&gt;&lt;/mfenced&gt;&lt;mo&gt;-&lt;/mo&gt;&lt;mn&gt;2&lt;/mn&gt;&lt;msub&gt;&lt;mi&gt;K&lt;/mi&gt;&lt;mn&gt;2&lt;/mn&gt;&lt;/msub&gt;&lt;mfenced&gt;&lt;mrow&gt;&lt;msup&gt;&lt;mfenced open=&quot;|&quot; close=&quot;|&quot;&gt;&lt;msub&gt;&lt;mi&gt;p&lt;/mi&gt;&lt;mi&gt;x&lt;/mi&gt;&lt;/msub&gt;&lt;/mfenced&gt;&lt;mn&gt;2&lt;/mn&gt;&lt;/msup&gt;&lt;mo&gt;+&lt;/mo&gt;&lt;msup&gt;&lt;mfenced open=&quot;|&quot; close=&quot;|&quot;&gt;&lt;msub&gt;&lt;mi&gt;p&lt;/mi&gt;&lt;mi&gt;y&lt;/mi&gt;&lt;/msub&gt;&lt;/mfenced&gt;&lt;mn&gt;2&lt;/mn&gt;&lt;/msup&gt;&lt;mo&gt;+&lt;/mo&gt;&lt;msup&gt;&lt;mfenced open=&quot;|&quot; close=&quot;|&quot;&gt;&lt;msub&gt;&lt;mi&gt;p&lt;/mi&gt;&lt;mi&gt;z&lt;/mi&gt;&lt;/msub&gt;&lt;/mfenced&gt;&lt;mn&gt;2&lt;/mn&gt;&lt;/msup&gt;&lt;/mrow&gt;&lt;/mfenced&gt;&lt;/math&gt;" id="219" name="Google Shape;219;p20" title="U equals 2 K subscript 1 open parentheses open vertical bar p close vertical bar squared close parentheses minus 2 K subscript 2 open parentheses open vertical bar p subscript x close vertical bar squared plus open vertical bar p subscript y close vertical bar squared plus open vertical bar p subscript z close vertical bar squared close parentheses"/>
          <p:cNvPicPr preferRelativeResize="0"/>
          <p:nvPr/>
        </p:nvPicPr>
        <p:blipFill>
          <a:blip r:embed="rId3">
            <a:alphaModFix/>
          </a:blip>
          <a:stretch>
            <a:fillRect/>
          </a:stretch>
        </p:blipFill>
        <p:spPr>
          <a:xfrm>
            <a:off x="533650" y="1461303"/>
            <a:ext cx="8210726" cy="673275"/>
          </a:xfrm>
          <a:prstGeom prst="rect">
            <a:avLst/>
          </a:prstGeom>
          <a:noFill/>
          <a:ln>
            <a:noFill/>
          </a:ln>
        </p:spPr>
      </p:pic>
      <p:pic>
        <p:nvPicPr>
          <p:cNvPr descr="&lt;math xmlns=&quot;http://www.w3.org/1998/Math/MathML&quot;&gt;&lt;msub&gt;&lt;mi&gt;K&lt;/mi&gt;&lt;mn&gt;1&lt;/mn&gt;&lt;/msub&gt;&lt;mo&gt;=&lt;/mo&gt;&lt;mfrac&gt;&lt;mn&gt;1&lt;/mn&gt;&lt;mn&gt;4&lt;/mn&gt;&lt;/mfrac&gt;&lt;mi&gt;V&lt;/mi&gt;&lt;mfenced&gt;&lt;mrow&gt;&lt;mfrac&gt;&lt;mn&gt;1&lt;/mn&gt;&lt;mrow&gt;&lt;msup&gt;&lt;msub&gt;&lt;mi&gt;c&lt;/mi&gt;&lt;mn&gt;0&lt;/mn&gt;&lt;/msub&gt;&lt;mn&gt;2&lt;/mn&gt;&lt;/msup&gt;&lt;msub&gt;&lt;mi&gt;&amp;#x3C1;&lt;/mi&gt;&lt;mn&gt;0&lt;/mn&gt;&lt;/msub&gt;&lt;/mrow&gt;&lt;/mfrac&gt;&lt;mo&gt;-&lt;/mo&gt;&lt;mfrac&gt;&lt;mn&gt;1&lt;/mn&gt;&lt;mrow&gt;&lt;msup&gt;&lt;msub&gt;&lt;mi&gt;c&lt;/mi&gt;&lt;mi&gt;p&lt;/mi&gt;&lt;/msub&gt;&lt;mn&gt;2&lt;/mn&gt;&lt;/msup&gt;&lt;msub&gt;&lt;mi&gt;&amp;#x3C1;&lt;/mi&gt;&lt;mi&gt;p&lt;/mi&gt;&lt;/msub&gt;&lt;/mrow&gt;&lt;/mfrac&gt;&lt;/mrow&gt;&lt;/mfenced&gt;&lt;/math&gt;" id="220" name="Google Shape;220;p20" title="K subscript 1 equals 1 fourth V open parentheses fraction numerator 1 over denominator c subscript 0 squared rho subscript 0 end fraction minus fraction numerator 1 over denominator c subscript p squared rho subscript p end fraction close parentheses"/>
          <p:cNvPicPr preferRelativeResize="0"/>
          <p:nvPr/>
        </p:nvPicPr>
        <p:blipFill>
          <a:blip r:embed="rId4">
            <a:alphaModFix/>
          </a:blip>
          <a:stretch>
            <a:fillRect/>
          </a:stretch>
        </p:blipFill>
        <p:spPr>
          <a:xfrm>
            <a:off x="533650" y="2884563"/>
            <a:ext cx="3783768" cy="999300"/>
          </a:xfrm>
          <a:prstGeom prst="rect">
            <a:avLst/>
          </a:prstGeom>
          <a:noFill/>
          <a:ln>
            <a:noFill/>
          </a:ln>
        </p:spPr>
      </p:pic>
      <p:pic>
        <p:nvPicPr>
          <p:cNvPr descr="&lt;math xmlns=&quot;http://www.w3.org/1998/Math/MathML&quot;&gt;&lt;msub&gt;&lt;mi&gt;K&lt;/mi&gt;&lt;mn&gt;2&lt;/mn&gt;&lt;/msub&gt;&lt;mo&gt;=&lt;/mo&gt;&lt;mfrac&gt;&lt;mn&gt;3&lt;/mn&gt;&lt;mn&gt;4&lt;/mn&gt;&lt;/mfrac&gt;&lt;mi&gt;V&lt;/mi&gt;&lt;mfenced&gt;&lt;mfrac&gt;&lt;mrow&gt;&lt;msub&gt;&lt;mi&gt;&amp;#x3C1;&lt;/mi&gt;&lt;mn&gt;0&lt;/mn&gt;&lt;/msub&gt;&lt;mo&gt;-&lt;/mo&gt;&lt;msub&gt;&lt;mi&gt;&amp;#x3C1;&lt;/mi&gt;&lt;mi&gt;p&lt;/mi&gt;&lt;/msub&gt;&lt;/mrow&gt;&lt;mrow&gt;&lt;msup&gt;&lt;mi&gt;&amp;#x3C9;&lt;/mi&gt;&lt;mn&gt;2&lt;/mn&gt;&lt;/msup&gt;&lt;msub&gt;&lt;mi&gt;&amp;#x3C1;&lt;/mi&gt;&lt;mn&gt;0&lt;/mn&gt;&lt;/msub&gt;&lt;mfenced&gt;&lt;mrow&gt;&lt;msub&gt;&lt;mi&gt;&amp;#x3C1;&lt;/mi&gt;&lt;mn&gt;0&lt;/mn&gt;&lt;/msub&gt;&lt;mo&gt;+&lt;/mo&gt;&lt;mn&gt;2&lt;/mn&gt;&lt;msub&gt;&lt;mi&gt;&amp;#x3C1;&lt;/mi&gt;&lt;mi&gt;p&lt;/mi&gt;&lt;/msub&gt;&lt;/mrow&gt;&lt;/mfenced&gt;&lt;/mrow&gt;&lt;/mfrac&gt;&lt;/mfenced&gt;&lt;/math&gt;" id="221" name="Google Shape;221;p20" title="K subscript 2 equals 3 over 4 V open parentheses fraction numerator rho subscript 0 minus rho subscript p over denominator omega squared rho subscript 0 open parentheses rho subscript 0 plus 2 rho subscript p close parentheses end fraction close parentheses"/>
          <p:cNvPicPr preferRelativeResize="0"/>
          <p:nvPr/>
        </p:nvPicPr>
        <p:blipFill>
          <a:blip r:embed="rId5">
            <a:alphaModFix/>
          </a:blip>
          <a:stretch>
            <a:fillRect/>
          </a:stretch>
        </p:blipFill>
        <p:spPr>
          <a:xfrm>
            <a:off x="4846925" y="2854049"/>
            <a:ext cx="3783776" cy="1060326"/>
          </a:xfrm>
          <a:prstGeom prst="rect">
            <a:avLst/>
          </a:prstGeom>
          <a:noFill/>
          <a:ln>
            <a:noFill/>
          </a:ln>
        </p:spPr>
      </p:pic>
      <p:cxnSp>
        <p:nvCxnSpPr>
          <p:cNvPr id="222" name="Google Shape;222;p20"/>
          <p:cNvCxnSpPr/>
          <p:nvPr/>
        </p:nvCxnSpPr>
        <p:spPr>
          <a:xfrm flipH="1" rot="10800000">
            <a:off x="2111975" y="2048575"/>
            <a:ext cx="390000" cy="265500"/>
          </a:xfrm>
          <a:prstGeom prst="straightConnector1">
            <a:avLst/>
          </a:prstGeom>
          <a:noFill/>
          <a:ln cap="flat" cmpd="sng" w="9525">
            <a:solidFill>
              <a:srgbClr val="FF0000"/>
            </a:solidFill>
            <a:prstDash val="solid"/>
            <a:round/>
            <a:headEnd len="med" w="med" type="none"/>
            <a:tailEnd len="med" w="med" type="triangle"/>
          </a:ln>
        </p:spPr>
      </p:cxnSp>
      <p:sp>
        <p:nvSpPr>
          <p:cNvPr id="223" name="Google Shape;223;p20"/>
          <p:cNvSpPr txBox="1"/>
          <p:nvPr/>
        </p:nvSpPr>
        <p:spPr>
          <a:xfrm>
            <a:off x="1394500" y="2293850"/>
            <a:ext cx="16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Complex pressure </a:t>
            </a:r>
            <a:endParaRPr>
              <a:solidFill>
                <a:schemeClr val="lt1"/>
              </a:solidFill>
              <a:latin typeface="Nunito"/>
              <a:ea typeface="Nunito"/>
              <a:cs typeface="Nunito"/>
              <a:sym typeface="Nunito"/>
            </a:endParaRPr>
          </a:p>
        </p:txBody>
      </p:sp>
      <p:sp>
        <p:nvSpPr>
          <p:cNvPr id="224" name="Google Shape;224;p20"/>
          <p:cNvSpPr txBox="1"/>
          <p:nvPr/>
        </p:nvSpPr>
        <p:spPr>
          <a:xfrm>
            <a:off x="4649400" y="2415125"/>
            <a:ext cx="39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Partial derivatives of complex pressure</a:t>
            </a:r>
            <a:endParaRPr>
              <a:solidFill>
                <a:schemeClr val="lt1"/>
              </a:solidFill>
              <a:latin typeface="Nunito"/>
              <a:ea typeface="Nunito"/>
              <a:cs typeface="Nunito"/>
              <a:sym typeface="Nunito"/>
            </a:endParaRPr>
          </a:p>
        </p:txBody>
      </p:sp>
      <p:cxnSp>
        <p:nvCxnSpPr>
          <p:cNvPr id="225" name="Google Shape;225;p20"/>
          <p:cNvCxnSpPr/>
          <p:nvPr/>
        </p:nvCxnSpPr>
        <p:spPr>
          <a:xfrm flipH="1" rot="10800000">
            <a:off x="6093375" y="2152525"/>
            <a:ext cx="1404600" cy="272700"/>
          </a:xfrm>
          <a:prstGeom prst="straightConnector1">
            <a:avLst/>
          </a:prstGeom>
          <a:noFill/>
          <a:ln cap="flat" cmpd="sng" w="9525">
            <a:solidFill>
              <a:srgbClr val="FF0000"/>
            </a:solidFill>
            <a:prstDash val="solid"/>
            <a:round/>
            <a:headEnd len="med" w="med" type="none"/>
            <a:tailEnd len="med" w="med" type="triangle"/>
          </a:ln>
        </p:spPr>
      </p:cxnSp>
      <p:cxnSp>
        <p:nvCxnSpPr>
          <p:cNvPr id="226" name="Google Shape;226;p20"/>
          <p:cNvCxnSpPr/>
          <p:nvPr/>
        </p:nvCxnSpPr>
        <p:spPr>
          <a:xfrm flipH="1" rot="10800000">
            <a:off x="6113600" y="2255225"/>
            <a:ext cx="122700" cy="159900"/>
          </a:xfrm>
          <a:prstGeom prst="straightConnector1">
            <a:avLst/>
          </a:prstGeom>
          <a:noFill/>
          <a:ln cap="flat" cmpd="sng" w="9525">
            <a:solidFill>
              <a:srgbClr val="FF0000"/>
            </a:solidFill>
            <a:prstDash val="solid"/>
            <a:round/>
            <a:headEnd len="med" w="med" type="none"/>
            <a:tailEnd len="med" w="med" type="triangle"/>
          </a:ln>
        </p:spPr>
      </p:cxnSp>
      <p:cxnSp>
        <p:nvCxnSpPr>
          <p:cNvPr id="227" name="Google Shape;227;p20"/>
          <p:cNvCxnSpPr/>
          <p:nvPr/>
        </p:nvCxnSpPr>
        <p:spPr>
          <a:xfrm rot="10800000">
            <a:off x="5491975" y="2194925"/>
            <a:ext cx="591300" cy="220200"/>
          </a:xfrm>
          <a:prstGeom prst="straightConnector1">
            <a:avLst/>
          </a:prstGeom>
          <a:noFill/>
          <a:ln cap="flat" cmpd="sng" w="9525">
            <a:solidFill>
              <a:srgbClr val="FF0000"/>
            </a:solidFill>
            <a:prstDash val="solid"/>
            <a:round/>
            <a:headEnd len="med" w="med" type="none"/>
            <a:tailEnd len="med" w="med" type="triangle"/>
          </a:ln>
        </p:spPr>
      </p:cxnSp>
      <p:sp>
        <p:nvSpPr>
          <p:cNvPr id="228" name="Google Shape;228;p20"/>
          <p:cNvSpPr txBox="1"/>
          <p:nvPr/>
        </p:nvSpPr>
        <p:spPr>
          <a:xfrm>
            <a:off x="533650" y="4203725"/>
            <a:ext cx="167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Volume of levitated particle</a:t>
            </a:r>
            <a:endParaRPr>
              <a:solidFill>
                <a:schemeClr val="lt1"/>
              </a:solidFill>
              <a:latin typeface="Nunito"/>
              <a:ea typeface="Nunito"/>
              <a:cs typeface="Nunito"/>
              <a:sym typeface="Nunito"/>
            </a:endParaRPr>
          </a:p>
        </p:txBody>
      </p:sp>
      <p:cxnSp>
        <p:nvCxnSpPr>
          <p:cNvPr id="229" name="Google Shape;229;p20"/>
          <p:cNvCxnSpPr/>
          <p:nvPr/>
        </p:nvCxnSpPr>
        <p:spPr>
          <a:xfrm flipH="1" rot="10800000">
            <a:off x="1469550" y="3570713"/>
            <a:ext cx="153000" cy="633000"/>
          </a:xfrm>
          <a:prstGeom prst="straightConnector1">
            <a:avLst/>
          </a:prstGeom>
          <a:noFill/>
          <a:ln cap="flat" cmpd="sng" w="9525">
            <a:solidFill>
              <a:srgbClr val="FF0000"/>
            </a:solidFill>
            <a:prstDash val="solid"/>
            <a:round/>
            <a:headEnd len="med" w="med" type="none"/>
            <a:tailEnd len="med" w="med" type="triangle"/>
          </a:ln>
        </p:spPr>
      </p:cxnSp>
      <p:sp>
        <p:nvSpPr>
          <p:cNvPr id="230" name="Google Shape;230;p20"/>
          <p:cNvSpPr txBox="1"/>
          <p:nvPr/>
        </p:nvSpPr>
        <p:spPr>
          <a:xfrm>
            <a:off x="2263550" y="4254250"/>
            <a:ext cx="11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Speed of sound in air</a:t>
            </a:r>
            <a:endParaRPr>
              <a:solidFill>
                <a:schemeClr val="lt1"/>
              </a:solidFill>
              <a:latin typeface="Nunito"/>
              <a:ea typeface="Nunito"/>
              <a:cs typeface="Nunito"/>
              <a:sym typeface="Nunito"/>
            </a:endParaRPr>
          </a:p>
        </p:txBody>
      </p:sp>
      <p:cxnSp>
        <p:nvCxnSpPr>
          <p:cNvPr id="231" name="Google Shape;231;p20"/>
          <p:cNvCxnSpPr/>
          <p:nvPr/>
        </p:nvCxnSpPr>
        <p:spPr>
          <a:xfrm rot="10800000">
            <a:off x="2320000" y="3964875"/>
            <a:ext cx="317400" cy="339900"/>
          </a:xfrm>
          <a:prstGeom prst="straightConnector1">
            <a:avLst/>
          </a:prstGeom>
          <a:noFill/>
          <a:ln cap="flat" cmpd="sng" w="9525">
            <a:solidFill>
              <a:srgbClr val="FF0000"/>
            </a:solidFill>
            <a:prstDash val="solid"/>
            <a:round/>
            <a:headEnd len="med" w="med" type="none"/>
            <a:tailEnd len="med" w="med" type="triangle"/>
          </a:ln>
        </p:spPr>
      </p:cxnSp>
      <p:sp>
        <p:nvSpPr>
          <p:cNvPr id="232" name="Google Shape;232;p20"/>
          <p:cNvSpPr txBox="1"/>
          <p:nvPr/>
        </p:nvSpPr>
        <p:spPr>
          <a:xfrm>
            <a:off x="4021825" y="4146400"/>
            <a:ext cx="172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Speed of sound through levitated particle</a:t>
            </a:r>
            <a:endParaRPr>
              <a:solidFill>
                <a:schemeClr val="lt1"/>
              </a:solidFill>
              <a:latin typeface="Nunito"/>
              <a:ea typeface="Nunito"/>
              <a:cs typeface="Nunito"/>
              <a:sym typeface="Nunito"/>
            </a:endParaRPr>
          </a:p>
        </p:txBody>
      </p:sp>
      <p:cxnSp>
        <p:nvCxnSpPr>
          <p:cNvPr id="233" name="Google Shape;233;p20"/>
          <p:cNvCxnSpPr/>
          <p:nvPr/>
        </p:nvCxnSpPr>
        <p:spPr>
          <a:xfrm rot="10800000">
            <a:off x="3638000" y="3910825"/>
            <a:ext cx="495000" cy="303000"/>
          </a:xfrm>
          <a:prstGeom prst="straightConnector1">
            <a:avLst/>
          </a:prstGeom>
          <a:noFill/>
          <a:ln cap="flat" cmpd="sng" w="9525">
            <a:solidFill>
              <a:srgbClr val="FF0000"/>
            </a:solidFill>
            <a:prstDash val="solid"/>
            <a:round/>
            <a:headEnd len="med" w="med" type="none"/>
            <a:tailEnd len="med" w="med" type="triangle"/>
          </a:ln>
        </p:spPr>
      </p:cxnSp>
      <p:sp>
        <p:nvSpPr>
          <p:cNvPr id="234" name="Google Shape;234;p20"/>
          <p:cNvSpPr txBox="1"/>
          <p:nvPr/>
        </p:nvSpPr>
        <p:spPr>
          <a:xfrm>
            <a:off x="5820550" y="4254250"/>
            <a:ext cx="93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Density of air</a:t>
            </a:r>
            <a:endParaRPr>
              <a:solidFill>
                <a:schemeClr val="lt1"/>
              </a:solidFill>
              <a:latin typeface="Nunito"/>
              <a:ea typeface="Nunito"/>
              <a:cs typeface="Nunito"/>
              <a:sym typeface="Nunito"/>
            </a:endParaRPr>
          </a:p>
        </p:txBody>
      </p:sp>
      <p:cxnSp>
        <p:nvCxnSpPr>
          <p:cNvPr id="235" name="Google Shape;235;p20"/>
          <p:cNvCxnSpPr>
            <a:stCxn id="234" idx="0"/>
          </p:cNvCxnSpPr>
          <p:nvPr/>
        </p:nvCxnSpPr>
        <p:spPr>
          <a:xfrm flipH="1" rot="10800000">
            <a:off x="6290500" y="3883750"/>
            <a:ext cx="316500" cy="370500"/>
          </a:xfrm>
          <a:prstGeom prst="straightConnector1">
            <a:avLst/>
          </a:prstGeom>
          <a:noFill/>
          <a:ln cap="flat" cmpd="sng" w="9525">
            <a:solidFill>
              <a:srgbClr val="FF0000"/>
            </a:solidFill>
            <a:prstDash val="solid"/>
            <a:round/>
            <a:headEnd len="med" w="med" type="none"/>
            <a:tailEnd len="med" w="med" type="triangle"/>
          </a:ln>
        </p:spPr>
      </p:cxnSp>
      <p:sp>
        <p:nvSpPr>
          <p:cNvPr id="236" name="Google Shape;236;p20"/>
          <p:cNvSpPr txBox="1"/>
          <p:nvPr/>
        </p:nvSpPr>
        <p:spPr>
          <a:xfrm>
            <a:off x="7560400" y="4304775"/>
            <a:ext cx="127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Density of particle</a:t>
            </a:r>
            <a:endParaRPr>
              <a:solidFill>
                <a:schemeClr val="lt1"/>
              </a:solidFill>
              <a:latin typeface="Nunito"/>
              <a:ea typeface="Nunito"/>
              <a:cs typeface="Nunito"/>
              <a:sym typeface="Nunito"/>
            </a:endParaRPr>
          </a:p>
        </p:txBody>
      </p:sp>
      <p:cxnSp>
        <p:nvCxnSpPr>
          <p:cNvPr id="237" name="Google Shape;237;p20"/>
          <p:cNvCxnSpPr/>
          <p:nvPr/>
        </p:nvCxnSpPr>
        <p:spPr>
          <a:xfrm flipH="1" rot="10800000">
            <a:off x="7821350" y="3953175"/>
            <a:ext cx="99900" cy="351600"/>
          </a:xfrm>
          <a:prstGeom prst="straightConnector1">
            <a:avLst/>
          </a:prstGeom>
          <a:noFill/>
          <a:ln cap="flat" cmpd="sng" w="9525">
            <a:solidFill>
              <a:srgbClr val="FF0000"/>
            </a:solidFill>
            <a:prstDash val="solid"/>
            <a:round/>
            <a:headEnd len="med" w="med" type="none"/>
            <a:tailEnd len="med" w="med" type="triangle"/>
          </a:ln>
        </p:spPr>
      </p:cxnSp>
      <p:sp>
        <p:nvSpPr>
          <p:cNvPr id="238" name="Google Shape;238;p20"/>
          <p:cNvSpPr txBox="1"/>
          <p:nvPr/>
        </p:nvSpPr>
        <p:spPr>
          <a:xfrm>
            <a:off x="5049700" y="289950"/>
            <a:ext cx="37839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(Additional Resources).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6">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239" name="Google Shape;23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Taking the partial derivatives</a:t>
            </a:r>
            <a:endParaRPr sz="2800"/>
          </a:p>
        </p:txBody>
      </p:sp>
      <p:pic>
        <p:nvPicPr>
          <p:cNvPr id="245" name="Google Shape;245;p21"/>
          <p:cNvPicPr preferRelativeResize="0"/>
          <p:nvPr/>
        </p:nvPicPr>
        <p:blipFill>
          <a:blip r:embed="rId3">
            <a:alphaModFix/>
          </a:blip>
          <a:stretch>
            <a:fillRect/>
          </a:stretch>
        </p:blipFill>
        <p:spPr>
          <a:xfrm>
            <a:off x="847850" y="1307850"/>
            <a:ext cx="7938211" cy="3530850"/>
          </a:xfrm>
          <a:prstGeom prst="rect">
            <a:avLst/>
          </a:prstGeom>
          <a:noFill/>
          <a:ln>
            <a:noFill/>
          </a:ln>
        </p:spPr>
      </p:pic>
      <p:sp>
        <p:nvSpPr>
          <p:cNvPr id="246" name="Google Shape;24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